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HK Grotesk" charset="1" panose="00000500000000000000"/>
      <p:regular r:id="rId16"/>
    </p:embeddedFont>
    <p:embeddedFont>
      <p:font typeface="HK Grotesk Bold" charset="1" panose="00000800000000000000"/>
      <p:regular r:id="rId17"/>
    </p:embeddedFont>
    <p:embeddedFont>
      <p:font typeface="HK Grotesk Italics" charset="1" panose="00000500000000000000"/>
      <p:regular r:id="rId18"/>
    </p:embeddedFont>
    <p:embeddedFont>
      <p:font typeface="HK Grotesk Bold Italics" charset="1" panose="00000800000000000000"/>
      <p:regular r:id="rId19"/>
    </p:embeddedFont>
    <p:embeddedFont>
      <p:font typeface="HK Grotesk Light" charset="1" panose="00000400000000000000"/>
      <p:regular r:id="rId20"/>
    </p:embeddedFont>
    <p:embeddedFont>
      <p:font typeface="HK Grotesk Light Italics" charset="1" panose="00000400000000000000"/>
      <p:regular r:id="rId21"/>
    </p:embeddedFont>
    <p:embeddedFont>
      <p:font typeface="HK Grotesk Medium" charset="1" panose="00000600000000000000"/>
      <p:regular r:id="rId22"/>
    </p:embeddedFont>
    <p:embeddedFont>
      <p:font typeface="HK Grotesk Medium Italics" charset="1" panose="00000600000000000000"/>
      <p:regular r:id="rId23"/>
    </p:embeddedFont>
    <p:embeddedFont>
      <p:font typeface="HK Grotesk Semi-Bold" charset="1" panose="00000700000000000000"/>
      <p:regular r:id="rId24"/>
    </p:embeddedFont>
    <p:embeddedFont>
      <p:font typeface="HK Grotesk Semi-Bold Italics"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8.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9.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 Id="rId4"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2" t="-121705" r="-22260" b="-1038"/>
            </a:stretch>
          </a:blipFill>
        </p:spPr>
      </p:sp>
      <p:sp>
        <p:nvSpPr>
          <p:cNvPr name="Freeform 3" id="3"/>
          <p:cNvSpPr/>
          <p:nvPr/>
        </p:nvSpPr>
        <p:spPr>
          <a:xfrm flipH="false" flipV="false" rot="0">
            <a:off x="17259300" y="9258300"/>
            <a:ext cx="458305" cy="122024"/>
          </a:xfrm>
          <a:custGeom>
            <a:avLst/>
            <a:gdLst/>
            <a:ahLst/>
            <a:cxnLst/>
            <a:rect r="r" b="b" t="t" l="l"/>
            <a:pathLst>
              <a:path h="122024" w="458305">
                <a:moveTo>
                  <a:pt x="0" y="0"/>
                </a:moveTo>
                <a:lnTo>
                  <a:pt x="458305" y="0"/>
                </a:lnTo>
                <a:lnTo>
                  <a:pt x="458305" y="122024"/>
                </a:lnTo>
                <a:lnTo>
                  <a:pt x="0" y="122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1755127" y="0"/>
            <a:ext cx="11466651" cy="10759541"/>
          </a:xfrm>
          <a:custGeom>
            <a:avLst/>
            <a:gdLst/>
            <a:ahLst/>
            <a:cxnLst/>
            <a:rect r="r" b="b" t="t" l="l"/>
            <a:pathLst>
              <a:path h="10759541" w="11466651">
                <a:moveTo>
                  <a:pt x="11466651" y="0"/>
                </a:moveTo>
                <a:lnTo>
                  <a:pt x="0" y="0"/>
                </a:lnTo>
                <a:lnTo>
                  <a:pt x="0" y="10759541"/>
                </a:lnTo>
                <a:lnTo>
                  <a:pt x="11466651" y="10759541"/>
                </a:lnTo>
                <a:lnTo>
                  <a:pt x="11466651" y="0"/>
                </a:lnTo>
                <a:close/>
              </a:path>
            </a:pathLst>
          </a:custGeom>
          <a:blipFill>
            <a:blip r:embed="rId5">
              <a:alphaModFix amt="60000"/>
            </a:blip>
            <a:stretch>
              <a:fillRect l="0" t="0" r="0" b="0"/>
            </a:stretch>
          </a:blipFill>
        </p:spPr>
      </p:sp>
      <p:sp>
        <p:nvSpPr>
          <p:cNvPr name="Freeform 5" id="5"/>
          <p:cNvSpPr/>
          <p:nvPr/>
        </p:nvSpPr>
        <p:spPr>
          <a:xfrm flipH="false" flipV="false" rot="0">
            <a:off x="11755127" y="0"/>
            <a:ext cx="11633615" cy="10360658"/>
          </a:xfrm>
          <a:custGeom>
            <a:avLst/>
            <a:gdLst/>
            <a:ahLst/>
            <a:cxnLst/>
            <a:rect r="r" b="b" t="t" l="l"/>
            <a:pathLst>
              <a:path h="10360658" w="11633615">
                <a:moveTo>
                  <a:pt x="0" y="0"/>
                </a:moveTo>
                <a:lnTo>
                  <a:pt x="11633616" y="0"/>
                </a:lnTo>
                <a:lnTo>
                  <a:pt x="11633616" y="10360658"/>
                </a:lnTo>
                <a:lnTo>
                  <a:pt x="0" y="10360658"/>
                </a:lnTo>
                <a:lnTo>
                  <a:pt x="0" y="0"/>
                </a:lnTo>
                <a:close/>
              </a:path>
            </a:pathLst>
          </a:custGeom>
          <a:blipFill>
            <a:blip r:embed="rId6">
              <a:alphaModFix amt="70000"/>
            </a:blip>
            <a:stretch>
              <a:fillRect l="0" t="0" r="-44440" b="0"/>
            </a:stretch>
          </a:blipFill>
        </p:spPr>
      </p:sp>
      <p:sp>
        <p:nvSpPr>
          <p:cNvPr name="TextBox 6" id="6"/>
          <p:cNvSpPr txBox="true"/>
          <p:nvPr/>
        </p:nvSpPr>
        <p:spPr>
          <a:xfrm rot="0">
            <a:off x="2306227" y="1191165"/>
            <a:ext cx="12277754" cy="3089529"/>
          </a:xfrm>
          <a:prstGeom prst="rect">
            <a:avLst/>
          </a:prstGeom>
        </p:spPr>
        <p:txBody>
          <a:bodyPr anchor="t" rtlCol="false" tIns="0" lIns="0" bIns="0" rIns="0">
            <a:spAutoFit/>
          </a:bodyPr>
          <a:lstStyle/>
          <a:p>
            <a:pPr>
              <a:lnSpc>
                <a:spcPts val="8117"/>
              </a:lnSpc>
            </a:pPr>
            <a:r>
              <a:rPr lang="en-US" sz="6599">
                <a:solidFill>
                  <a:srgbClr val="FFFFFF"/>
                </a:solidFill>
                <a:latin typeface="HK Grotesk Bold"/>
              </a:rPr>
              <a:t>Pneumonia Detection Using CNN and DIP</a:t>
            </a:r>
          </a:p>
          <a:p>
            <a:pPr>
              <a:lnSpc>
                <a:spcPts val="8117"/>
              </a:lnSpc>
            </a:pPr>
          </a:p>
        </p:txBody>
      </p:sp>
      <p:sp>
        <p:nvSpPr>
          <p:cNvPr name="TextBox 7" id="7"/>
          <p:cNvSpPr txBox="true"/>
          <p:nvPr/>
        </p:nvSpPr>
        <p:spPr>
          <a:xfrm rot="0">
            <a:off x="2306227" y="4385786"/>
            <a:ext cx="7895086" cy="1780540"/>
          </a:xfrm>
          <a:prstGeom prst="rect">
            <a:avLst/>
          </a:prstGeom>
        </p:spPr>
        <p:txBody>
          <a:bodyPr anchor="t" rtlCol="false" tIns="0" lIns="0" bIns="0" rIns="0">
            <a:spAutoFit/>
          </a:bodyPr>
          <a:lstStyle/>
          <a:p>
            <a:pPr>
              <a:lnSpc>
                <a:spcPts val="4759"/>
              </a:lnSpc>
            </a:pPr>
            <a:r>
              <a:rPr lang="en-US" sz="3399">
                <a:solidFill>
                  <a:srgbClr val="FFFFFF"/>
                </a:solidFill>
                <a:latin typeface="HK Grotesk Light"/>
              </a:rPr>
              <a:t>Leveraging Advanced Imaging Techniques for Healthcare</a:t>
            </a:r>
          </a:p>
          <a:p>
            <a:pPr>
              <a:lnSpc>
                <a:spcPts val="4759"/>
              </a:lnSpc>
            </a:pPr>
          </a:p>
        </p:txBody>
      </p:sp>
      <p:sp>
        <p:nvSpPr>
          <p:cNvPr name="TextBox 8" id="8"/>
          <p:cNvSpPr txBox="true"/>
          <p:nvPr/>
        </p:nvSpPr>
        <p:spPr>
          <a:xfrm rot="0">
            <a:off x="361341" y="8113395"/>
            <a:ext cx="3889772" cy="1144905"/>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FFFFFF"/>
                </a:solidFill>
                <a:latin typeface="Canva Sans"/>
              </a:rPr>
              <a:t>Muneeb Ahmad</a:t>
            </a:r>
          </a:p>
          <a:p>
            <a:pPr marL="712470" indent="-356235" lvl="1">
              <a:lnSpc>
                <a:spcPts val="4620"/>
              </a:lnSpc>
              <a:buFont typeface="Arial"/>
              <a:buChar char="•"/>
            </a:pPr>
            <a:r>
              <a:rPr lang="en-US" sz="3300">
                <a:solidFill>
                  <a:srgbClr val="FFFFFF"/>
                </a:solidFill>
                <a:latin typeface="Canva Sans"/>
              </a:rPr>
              <a:t>Rayan Lakhani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grpSp>
        <p:nvGrpSpPr>
          <p:cNvPr name="Group 3" id="3"/>
          <p:cNvGrpSpPr/>
          <p:nvPr/>
        </p:nvGrpSpPr>
        <p:grpSpPr>
          <a:xfrm rot="0">
            <a:off x="612381" y="3998958"/>
            <a:ext cx="4281453" cy="1034962"/>
            <a:chOff x="0" y="0"/>
            <a:chExt cx="2731956" cy="660400"/>
          </a:xfrm>
        </p:grpSpPr>
        <p:sp>
          <p:nvSpPr>
            <p:cNvPr name="Freeform 4" id="4"/>
            <p:cNvSpPr/>
            <p:nvPr/>
          </p:nvSpPr>
          <p:spPr>
            <a:xfrm flipH="false" flipV="false" rot="0">
              <a:off x="0" y="0"/>
              <a:ext cx="2731956" cy="660400"/>
            </a:xfrm>
            <a:custGeom>
              <a:avLst/>
              <a:gdLst/>
              <a:ahLst/>
              <a:cxnLst/>
              <a:rect r="r" b="b" t="t" l="l"/>
              <a:pathLst>
                <a:path h="660400" w="2731956">
                  <a:moveTo>
                    <a:pt x="2607496" y="660400"/>
                  </a:moveTo>
                  <a:lnTo>
                    <a:pt x="124460" y="660400"/>
                  </a:lnTo>
                  <a:cubicBezTo>
                    <a:pt x="55880" y="660400"/>
                    <a:pt x="0" y="604520"/>
                    <a:pt x="0" y="535940"/>
                  </a:cubicBezTo>
                  <a:lnTo>
                    <a:pt x="0" y="124460"/>
                  </a:lnTo>
                  <a:cubicBezTo>
                    <a:pt x="0" y="55880"/>
                    <a:pt x="55880" y="0"/>
                    <a:pt x="124460" y="0"/>
                  </a:cubicBezTo>
                  <a:lnTo>
                    <a:pt x="2607496" y="0"/>
                  </a:lnTo>
                  <a:cubicBezTo>
                    <a:pt x="2676076" y="0"/>
                    <a:pt x="2731956" y="55880"/>
                    <a:pt x="2731956" y="124460"/>
                  </a:cubicBezTo>
                  <a:lnTo>
                    <a:pt x="2731956" y="535940"/>
                  </a:lnTo>
                  <a:cubicBezTo>
                    <a:pt x="2731956" y="604520"/>
                    <a:pt x="2676076" y="660400"/>
                    <a:pt x="2607496" y="660400"/>
                  </a:cubicBezTo>
                  <a:close/>
                </a:path>
              </a:pathLst>
            </a:custGeom>
            <a:solidFill>
              <a:srgbClr val="6968D4"/>
            </a:solidFill>
          </p:spPr>
        </p:sp>
      </p:grpSp>
      <p:sp>
        <p:nvSpPr>
          <p:cNvPr name="Freeform 5" id="5"/>
          <p:cNvSpPr/>
          <p:nvPr/>
        </p:nvSpPr>
        <p:spPr>
          <a:xfrm flipH="false" flipV="false" rot="0">
            <a:off x="833954" y="8745358"/>
            <a:ext cx="913037" cy="1025884"/>
          </a:xfrm>
          <a:custGeom>
            <a:avLst/>
            <a:gdLst/>
            <a:ahLst/>
            <a:cxnLst/>
            <a:rect r="r" b="b" t="t" l="l"/>
            <a:pathLst>
              <a:path h="1025884" w="913037">
                <a:moveTo>
                  <a:pt x="0" y="0"/>
                </a:moveTo>
                <a:lnTo>
                  <a:pt x="913037" y="0"/>
                </a:lnTo>
                <a:lnTo>
                  <a:pt x="913037" y="1025884"/>
                </a:lnTo>
                <a:lnTo>
                  <a:pt x="0" y="1025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75470" y="2685280"/>
            <a:ext cx="12012530" cy="6360246"/>
          </a:xfrm>
          <a:custGeom>
            <a:avLst/>
            <a:gdLst/>
            <a:ahLst/>
            <a:cxnLst/>
            <a:rect r="r" b="b" t="t" l="l"/>
            <a:pathLst>
              <a:path h="6360246" w="12012530">
                <a:moveTo>
                  <a:pt x="0" y="0"/>
                </a:moveTo>
                <a:lnTo>
                  <a:pt x="12012530" y="0"/>
                </a:lnTo>
                <a:lnTo>
                  <a:pt x="12012530" y="6360246"/>
                </a:lnTo>
                <a:lnTo>
                  <a:pt x="0" y="6360246"/>
                </a:lnTo>
                <a:lnTo>
                  <a:pt x="0" y="0"/>
                </a:lnTo>
                <a:close/>
              </a:path>
            </a:pathLst>
          </a:custGeom>
          <a:blipFill>
            <a:blip r:embed="rId5"/>
            <a:stretch>
              <a:fillRect l="0" t="0" r="0" b="0"/>
            </a:stretch>
          </a:blipFill>
        </p:spPr>
      </p:sp>
      <p:sp>
        <p:nvSpPr>
          <p:cNvPr name="TextBox 7" id="7"/>
          <p:cNvSpPr txBox="true"/>
          <p:nvPr/>
        </p:nvSpPr>
        <p:spPr>
          <a:xfrm rot="0">
            <a:off x="833954" y="5686492"/>
            <a:ext cx="4858753" cy="1866011"/>
          </a:xfrm>
          <a:prstGeom prst="rect">
            <a:avLst/>
          </a:prstGeom>
        </p:spPr>
        <p:txBody>
          <a:bodyPr anchor="t" rtlCol="false" tIns="0" lIns="0" bIns="0" rIns="0">
            <a:spAutoFit/>
          </a:bodyPr>
          <a:lstStyle/>
          <a:p>
            <a:pPr>
              <a:lnSpc>
                <a:spcPts val="3711"/>
              </a:lnSpc>
            </a:pPr>
            <a:r>
              <a:rPr lang="en-US" sz="2899">
                <a:solidFill>
                  <a:srgbClr val="FFFFFF"/>
                </a:solidFill>
                <a:latin typeface="HK Grotesk Medium"/>
              </a:rPr>
              <a:t>patience=3</a:t>
            </a:r>
          </a:p>
          <a:p>
            <a:pPr>
              <a:lnSpc>
                <a:spcPts val="3711"/>
              </a:lnSpc>
            </a:pPr>
            <a:r>
              <a:rPr lang="en-US" sz="2899">
                <a:solidFill>
                  <a:srgbClr val="FFFFFF"/>
                </a:solidFill>
                <a:latin typeface="HK Grotesk Medium"/>
              </a:rPr>
              <a:t>monitor=”val-accuracy”</a:t>
            </a:r>
          </a:p>
          <a:p>
            <a:pPr>
              <a:lnSpc>
                <a:spcPts val="3711"/>
              </a:lnSpc>
            </a:pPr>
            <a:r>
              <a:rPr lang="en-US" sz="2899">
                <a:solidFill>
                  <a:srgbClr val="FFFFFF"/>
                </a:solidFill>
                <a:latin typeface="HK Grotesk Medium"/>
              </a:rPr>
              <a:t>mode=max</a:t>
            </a:r>
          </a:p>
          <a:p>
            <a:pPr>
              <a:lnSpc>
                <a:spcPts val="3711"/>
              </a:lnSpc>
            </a:pPr>
            <a:r>
              <a:rPr lang="en-US" sz="2899">
                <a:solidFill>
                  <a:srgbClr val="FFFFFF"/>
                </a:solidFill>
                <a:latin typeface="HK Grotesk Medium"/>
              </a:rPr>
              <a:t>verbose=2</a:t>
            </a:r>
          </a:p>
        </p:txBody>
      </p:sp>
      <p:sp>
        <p:nvSpPr>
          <p:cNvPr name="TextBox 8" id="8"/>
          <p:cNvSpPr txBox="true"/>
          <p:nvPr/>
        </p:nvSpPr>
        <p:spPr>
          <a:xfrm rot="0">
            <a:off x="1605387" y="835525"/>
            <a:ext cx="9340848"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Training and validation accuracy vs loss</a:t>
            </a:r>
          </a:p>
        </p:txBody>
      </p:sp>
      <p:sp>
        <p:nvSpPr>
          <p:cNvPr name="TextBox 9" id="9"/>
          <p:cNvSpPr txBox="true"/>
          <p:nvPr/>
        </p:nvSpPr>
        <p:spPr>
          <a:xfrm rot="0">
            <a:off x="612381" y="4262439"/>
            <a:ext cx="4281453" cy="517525"/>
          </a:xfrm>
          <a:prstGeom prst="rect">
            <a:avLst/>
          </a:prstGeom>
        </p:spPr>
        <p:txBody>
          <a:bodyPr anchor="t" rtlCol="false" tIns="0" lIns="0" bIns="0" rIns="0">
            <a:spAutoFit/>
          </a:bodyPr>
          <a:lstStyle/>
          <a:p>
            <a:pPr algn="ctr">
              <a:lnSpc>
                <a:spcPts val="4025"/>
              </a:lnSpc>
              <a:spcBef>
                <a:spcPct val="0"/>
              </a:spcBef>
            </a:pPr>
            <a:r>
              <a:rPr lang="en-US" sz="3500">
                <a:solidFill>
                  <a:srgbClr val="FFFFFF"/>
                </a:solidFill>
                <a:latin typeface="HK Grotesk Bold"/>
              </a:rPr>
              <a:t>EarlyStopping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grpSp>
        <p:nvGrpSpPr>
          <p:cNvPr name="Group 3" id="3"/>
          <p:cNvGrpSpPr/>
          <p:nvPr/>
        </p:nvGrpSpPr>
        <p:grpSpPr>
          <a:xfrm rot="0">
            <a:off x="612381" y="3998958"/>
            <a:ext cx="4281453" cy="1034962"/>
            <a:chOff x="0" y="0"/>
            <a:chExt cx="2731956" cy="660400"/>
          </a:xfrm>
        </p:grpSpPr>
        <p:sp>
          <p:nvSpPr>
            <p:cNvPr name="Freeform 4" id="4"/>
            <p:cNvSpPr/>
            <p:nvPr/>
          </p:nvSpPr>
          <p:spPr>
            <a:xfrm flipH="false" flipV="false" rot="0">
              <a:off x="0" y="0"/>
              <a:ext cx="2731956" cy="660400"/>
            </a:xfrm>
            <a:custGeom>
              <a:avLst/>
              <a:gdLst/>
              <a:ahLst/>
              <a:cxnLst/>
              <a:rect r="r" b="b" t="t" l="l"/>
              <a:pathLst>
                <a:path h="660400" w="2731956">
                  <a:moveTo>
                    <a:pt x="2607496" y="660400"/>
                  </a:moveTo>
                  <a:lnTo>
                    <a:pt x="124460" y="660400"/>
                  </a:lnTo>
                  <a:cubicBezTo>
                    <a:pt x="55880" y="660400"/>
                    <a:pt x="0" y="604520"/>
                    <a:pt x="0" y="535940"/>
                  </a:cubicBezTo>
                  <a:lnTo>
                    <a:pt x="0" y="124460"/>
                  </a:lnTo>
                  <a:cubicBezTo>
                    <a:pt x="0" y="55880"/>
                    <a:pt x="55880" y="0"/>
                    <a:pt x="124460" y="0"/>
                  </a:cubicBezTo>
                  <a:lnTo>
                    <a:pt x="2607496" y="0"/>
                  </a:lnTo>
                  <a:cubicBezTo>
                    <a:pt x="2676076" y="0"/>
                    <a:pt x="2731956" y="55880"/>
                    <a:pt x="2731956" y="124460"/>
                  </a:cubicBezTo>
                  <a:lnTo>
                    <a:pt x="2731956" y="535940"/>
                  </a:lnTo>
                  <a:cubicBezTo>
                    <a:pt x="2731956" y="604520"/>
                    <a:pt x="2676076" y="660400"/>
                    <a:pt x="2607496" y="660400"/>
                  </a:cubicBezTo>
                  <a:close/>
                </a:path>
              </a:pathLst>
            </a:custGeom>
            <a:solidFill>
              <a:srgbClr val="6968D4"/>
            </a:solidFill>
          </p:spPr>
        </p:sp>
      </p:grpSp>
      <p:sp>
        <p:nvSpPr>
          <p:cNvPr name="Freeform 5" id="5"/>
          <p:cNvSpPr/>
          <p:nvPr/>
        </p:nvSpPr>
        <p:spPr>
          <a:xfrm flipH="false" flipV="false" rot="0">
            <a:off x="833954" y="8745358"/>
            <a:ext cx="913037" cy="1025884"/>
          </a:xfrm>
          <a:custGeom>
            <a:avLst/>
            <a:gdLst/>
            <a:ahLst/>
            <a:cxnLst/>
            <a:rect r="r" b="b" t="t" l="l"/>
            <a:pathLst>
              <a:path h="1025884" w="913037">
                <a:moveTo>
                  <a:pt x="0" y="0"/>
                </a:moveTo>
                <a:lnTo>
                  <a:pt x="913037" y="0"/>
                </a:lnTo>
                <a:lnTo>
                  <a:pt x="913037" y="1025884"/>
                </a:lnTo>
                <a:lnTo>
                  <a:pt x="0" y="1025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692707" y="2898050"/>
            <a:ext cx="12530617" cy="6656890"/>
          </a:xfrm>
          <a:custGeom>
            <a:avLst/>
            <a:gdLst/>
            <a:ahLst/>
            <a:cxnLst/>
            <a:rect r="r" b="b" t="t" l="l"/>
            <a:pathLst>
              <a:path h="6656890" w="12530617">
                <a:moveTo>
                  <a:pt x="0" y="0"/>
                </a:moveTo>
                <a:lnTo>
                  <a:pt x="12530617" y="0"/>
                </a:lnTo>
                <a:lnTo>
                  <a:pt x="12530617" y="6656890"/>
                </a:lnTo>
                <a:lnTo>
                  <a:pt x="0" y="6656890"/>
                </a:lnTo>
                <a:lnTo>
                  <a:pt x="0" y="0"/>
                </a:lnTo>
                <a:close/>
              </a:path>
            </a:pathLst>
          </a:custGeom>
          <a:blipFill>
            <a:blip r:embed="rId5"/>
            <a:stretch>
              <a:fillRect l="0" t="0" r="0" b="0"/>
            </a:stretch>
          </a:blipFill>
        </p:spPr>
      </p:sp>
      <p:sp>
        <p:nvSpPr>
          <p:cNvPr name="TextBox 7" id="7"/>
          <p:cNvSpPr txBox="true"/>
          <p:nvPr/>
        </p:nvSpPr>
        <p:spPr>
          <a:xfrm rot="0">
            <a:off x="833954" y="5686492"/>
            <a:ext cx="4858753" cy="2799461"/>
          </a:xfrm>
          <a:prstGeom prst="rect">
            <a:avLst/>
          </a:prstGeom>
        </p:spPr>
        <p:txBody>
          <a:bodyPr anchor="t" rtlCol="false" tIns="0" lIns="0" bIns="0" rIns="0">
            <a:spAutoFit/>
          </a:bodyPr>
          <a:lstStyle/>
          <a:p>
            <a:pPr>
              <a:lnSpc>
                <a:spcPts val="3711"/>
              </a:lnSpc>
            </a:pPr>
            <a:r>
              <a:rPr lang="en-US" sz="2899">
                <a:solidFill>
                  <a:srgbClr val="FFFFFF"/>
                </a:solidFill>
                <a:latin typeface="HK Grotesk Medium"/>
              </a:rPr>
              <a:t>monitor='val_accuracy' patience = 2 </a:t>
            </a:r>
          </a:p>
          <a:p>
            <a:pPr>
              <a:lnSpc>
                <a:spcPts val="3711"/>
              </a:lnSpc>
            </a:pPr>
            <a:r>
              <a:rPr lang="en-US" sz="2899">
                <a:solidFill>
                  <a:srgbClr val="FFFFFF"/>
                </a:solidFill>
                <a:latin typeface="HK Grotesk Medium"/>
              </a:rPr>
              <a:t>verbose=1</a:t>
            </a:r>
          </a:p>
          <a:p>
            <a:pPr>
              <a:lnSpc>
                <a:spcPts val="3711"/>
              </a:lnSpc>
            </a:pPr>
            <a:r>
              <a:rPr lang="en-US" sz="2899">
                <a:solidFill>
                  <a:srgbClr val="FFFFFF"/>
                </a:solidFill>
                <a:latin typeface="HK Grotesk Medium"/>
              </a:rPr>
              <a:t>factor=0.3 </a:t>
            </a:r>
          </a:p>
          <a:p>
            <a:pPr>
              <a:lnSpc>
                <a:spcPts val="3711"/>
              </a:lnSpc>
            </a:pPr>
            <a:r>
              <a:rPr lang="en-US" sz="2899">
                <a:solidFill>
                  <a:srgbClr val="FFFFFF"/>
                </a:solidFill>
                <a:latin typeface="HK Grotesk Medium"/>
              </a:rPr>
              <a:t>min_lr=0.000001</a:t>
            </a:r>
          </a:p>
          <a:p>
            <a:pPr>
              <a:lnSpc>
                <a:spcPts val="3711"/>
              </a:lnSpc>
            </a:pPr>
          </a:p>
        </p:txBody>
      </p:sp>
      <p:sp>
        <p:nvSpPr>
          <p:cNvPr name="TextBox 8" id="8"/>
          <p:cNvSpPr txBox="true"/>
          <p:nvPr/>
        </p:nvSpPr>
        <p:spPr>
          <a:xfrm rot="0">
            <a:off x="1605387" y="835525"/>
            <a:ext cx="9340848"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Training and validation accuracy vs loss</a:t>
            </a:r>
          </a:p>
        </p:txBody>
      </p:sp>
      <p:sp>
        <p:nvSpPr>
          <p:cNvPr name="TextBox 9" id="9"/>
          <p:cNvSpPr txBox="true"/>
          <p:nvPr/>
        </p:nvSpPr>
        <p:spPr>
          <a:xfrm rot="0">
            <a:off x="612381" y="4262439"/>
            <a:ext cx="4281453" cy="517525"/>
          </a:xfrm>
          <a:prstGeom prst="rect">
            <a:avLst/>
          </a:prstGeom>
        </p:spPr>
        <p:txBody>
          <a:bodyPr anchor="t" rtlCol="false" tIns="0" lIns="0" bIns="0" rIns="0">
            <a:spAutoFit/>
          </a:bodyPr>
          <a:lstStyle/>
          <a:p>
            <a:pPr algn="ctr">
              <a:lnSpc>
                <a:spcPts val="4025"/>
              </a:lnSpc>
              <a:spcBef>
                <a:spcPct val="0"/>
              </a:spcBef>
            </a:pPr>
            <a:r>
              <a:rPr lang="en-US" sz="3500">
                <a:solidFill>
                  <a:srgbClr val="FFFFFF"/>
                </a:solidFill>
                <a:latin typeface="HK Grotesk Bold"/>
              </a:rPr>
              <a:t>ReduceLROnPlateau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grpSp>
        <p:nvGrpSpPr>
          <p:cNvPr name="Group 3" id="3"/>
          <p:cNvGrpSpPr/>
          <p:nvPr/>
        </p:nvGrpSpPr>
        <p:grpSpPr>
          <a:xfrm rot="0">
            <a:off x="612381" y="3998958"/>
            <a:ext cx="4281453" cy="1034962"/>
            <a:chOff x="0" y="0"/>
            <a:chExt cx="2731956" cy="660400"/>
          </a:xfrm>
        </p:grpSpPr>
        <p:sp>
          <p:nvSpPr>
            <p:cNvPr name="Freeform 4" id="4"/>
            <p:cNvSpPr/>
            <p:nvPr/>
          </p:nvSpPr>
          <p:spPr>
            <a:xfrm flipH="false" flipV="false" rot="0">
              <a:off x="0" y="0"/>
              <a:ext cx="2731956" cy="660400"/>
            </a:xfrm>
            <a:custGeom>
              <a:avLst/>
              <a:gdLst/>
              <a:ahLst/>
              <a:cxnLst/>
              <a:rect r="r" b="b" t="t" l="l"/>
              <a:pathLst>
                <a:path h="660400" w="2731956">
                  <a:moveTo>
                    <a:pt x="2607496" y="660400"/>
                  </a:moveTo>
                  <a:lnTo>
                    <a:pt x="124460" y="660400"/>
                  </a:lnTo>
                  <a:cubicBezTo>
                    <a:pt x="55880" y="660400"/>
                    <a:pt x="0" y="604520"/>
                    <a:pt x="0" y="535940"/>
                  </a:cubicBezTo>
                  <a:lnTo>
                    <a:pt x="0" y="124460"/>
                  </a:lnTo>
                  <a:cubicBezTo>
                    <a:pt x="0" y="55880"/>
                    <a:pt x="55880" y="0"/>
                    <a:pt x="124460" y="0"/>
                  </a:cubicBezTo>
                  <a:lnTo>
                    <a:pt x="2607496" y="0"/>
                  </a:lnTo>
                  <a:cubicBezTo>
                    <a:pt x="2676076" y="0"/>
                    <a:pt x="2731956" y="55880"/>
                    <a:pt x="2731956" y="124460"/>
                  </a:cubicBezTo>
                  <a:lnTo>
                    <a:pt x="2731956" y="535940"/>
                  </a:lnTo>
                  <a:cubicBezTo>
                    <a:pt x="2731956" y="604520"/>
                    <a:pt x="2676076" y="660400"/>
                    <a:pt x="2607496" y="660400"/>
                  </a:cubicBezTo>
                  <a:close/>
                </a:path>
              </a:pathLst>
            </a:custGeom>
            <a:solidFill>
              <a:srgbClr val="6968D4"/>
            </a:solidFill>
          </p:spPr>
        </p:sp>
      </p:grpSp>
      <p:sp>
        <p:nvSpPr>
          <p:cNvPr name="Freeform 5" id="5"/>
          <p:cNvSpPr/>
          <p:nvPr/>
        </p:nvSpPr>
        <p:spPr>
          <a:xfrm flipH="false" flipV="false" rot="0">
            <a:off x="833954" y="8745358"/>
            <a:ext cx="913037" cy="1025884"/>
          </a:xfrm>
          <a:custGeom>
            <a:avLst/>
            <a:gdLst/>
            <a:ahLst/>
            <a:cxnLst/>
            <a:rect r="r" b="b" t="t" l="l"/>
            <a:pathLst>
              <a:path h="1025884" w="913037">
                <a:moveTo>
                  <a:pt x="0" y="0"/>
                </a:moveTo>
                <a:lnTo>
                  <a:pt x="913037" y="0"/>
                </a:lnTo>
                <a:lnTo>
                  <a:pt x="913037" y="1025884"/>
                </a:lnTo>
                <a:lnTo>
                  <a:pt x="0" y="1025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543664" y="324830"/>
            <a:ext cx="9210594" cy="9637340"/>
          </a:xfrm>
          <a:custGeom>
            <a:avLst/>
            <a:gdLst/>
            <a:ahLst/>
            <a:cxnLst/>
            <a:rect r="r" b="b" t="t" l="l"/>
            <a:pathLst>
              <a:path h="9637340" w="9210594">
                <a:moveTo>
                  <a:pt x="0" y="0"/>
                </a:moveTo>
                <a:lnTo>
                  <a:pt x="9210594" y="0"/>
                </a:lnTo>
                <a:lnTo>
                  <a:pt x="9210594" y="9637340"/>
                </a:lnTo>
                <a:lnTo>
                  <a:pt x="0" y="9637340"/>
                </a:lnTo>
                <a:lnTo>
                  <a:pt x="0" y="0"/>
                </a:lnTo>
                <a:close/>
              </a:path>
            </a:pathLst>
          </a:custGeom>
          <a:blipFill>
            <a:blip r:embed="rId5"/>
            <a:stretch>
              <a:fillRect l="0" t="0" r="0" b="0"/>
            </a:stretch>
          </a:blipFill>
        </p:spPr>
      </p:sp>
      <p:sp>
        <p:nvSpPr>
          <p:cNvPr name="TextBox 7" id="7"/>
          <p:cNvSpPr txBox="true"/>
          <p:nvPr/>
        </p:nvSpPr>
        <p:spPr>
          <a:xfrm rot="0">
            <a:off x="1605387" y="835525"/>
            <a:ext cx="9340848"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HEAT MAP</a:t>
            </a:r>
          </a:p>
        </p:txBody>
      </p:sp>
      <p:sp>
        <p:nvSpPr>
          <p:cNvPr name="TextBox 8" id="8"/>
          <p:cNvSpPr txBox="true"/>
          <p:nvPr/>
        </p:nvSpPr>
        <p:spPr>
          <a:xfrm rot="0">
            <a:off x="612381" y="4262439"/>
            <a:ext cx="4281453" cy="517525"/>
          </a:xfrm>
          <a:prstGeom prst="rect">
            <a:avLst/>
          </a:prstGeom>
        </p:spPr>
        <p:txBody>
          <a:bodyPr anchor="t" rtlCol="false" tIns="0" lIns="0" bIns="0" rIns="0">
            <a:spAutoFit/>
          </a:bodyPr>
          <a:lstStyle/>
          <a:p>
            <a:pPr algn="ctr">
              <a:lnSpc>
                <a:spcPts val="4025"/>
              </a:lnSpc>
              <a:spcBef>
                <a:spcPct val="0"/>
              </a:spcBef>
            </a:pPr>
            <a:r>
              <a:rPr lang="en-US" sz="3500">
                <a:solidFill>
                  <a:srgbClr val="FFFFFF"/>
                </a:solidFill>
                <a:latin typeface="HK Grotesk Bold"/>
              </a:rPr>
              <a:t>EarlyStopping</a:t>
            </a:r>
          </a:p>
        </p:txBody>
      </p:sp>
      <p:sp>
        <p:nvSpPr>
          <p:cNvPr name="TextBox 9" id="9"/>
          <p:cNvSpPr txBox="true"/>
          <p:nvPr/>
        </p:nvSpPr>
        <p:spPr>
          <a:xfrm rot="0">
            <a:off x="833954" y="5686492"/>
            <a:ext cx="4858753" cy="465836"/>
          </a:xfrm>
          <a:prstGeom prst="rect">
            <a:avLst/>
          </a:prstGeom>
        </p:spPr>
        <p:txBody>
          <a:bodyPr anchor="t" rtlCol="false" tIns="0" lIns="0" bIns="0" rIns="0">
            <a:spAutoFit/>
          </a:bodyPr>
          <a:lstStyle/>
          <a:p>
            <a:pPr>
              <a:lnSpc>
                <a:spcPts val="3711"/>
              </a:lnSpc>
            </a:pPr>
            <a:r>
              <a:rPr lang="en-US" sz="2899">
                <a:solidFill>
                  <a:srgbClr val="FFFFFF"/>
                </a:solidFill>
                <a:latin typeface="HK Grotesk Medium"/>
              </a:rPr>
              <a:t>with “ADAMS” optimizer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grpSp>
        <p:nvGrpSpPr>
          <p:cNvPr name="Group 3" id="3"/>
          <p:cNvGrpSpPr/>
          <p:nvPr/>
        </p:nvGrpSpPr>
        <p:grpSpPr>
          <a:xfrm rot="0">
            <a:off x="612381" y="3998958"/>
            <a:ext cx="4281453" cy="1034962"/>
            <a:chOff x="0" y="0"/>
            <a:chExt cx="2731956" cy="660400"/>
          </a:xfrm>
        </p:grpSpPr>
        <p:sp>
          <p:nvSpPr>
            <p:cNvPr name="Freeform 4" id="4"/>
            <p:cNvSpPr/>
            <p:nvPr/>
          </p:nvSpPr>
          <p:spPr>
            <a:xfrm flipH="false" flipV="false" rot="0">
              <a:off x="0" y="0"/>
              <a:ext cx="2731956" cy="660400"/>
            </a:xfrm>
            <a:custGeom>
              <a:avLst/>
              <a:gdLst/>
              <a:ahLst/>
              <a:cxnLst/>
              <a:rect r="r" b="b" t="t" l="l"/>
              <a:pathLst>
                <a:path h="660400" w="2731956">
                  <a:moveTo>
                    <a:pt x="2607496" y="660400"/>
                  </a:moveTo>
                  <a:lnTo>
                    <a:pt x="124460" y="660400"/>
                  </a:lnTo>
                  <a:cubicBezTo>
                    <a:pt x="55880" y="660400"/>
                    <a:pt x="0" y="604520"/>
                    <a:pt x="0" y="535940"/>
                  </a:cubicBezTo>
                  <a:lnTo>
                    <a:pt x="0" y="124460"/>
                  </a:lnTo>
                  <a:cubicBezTo>
                    <a:pt x="0" y="55880"/>
                    <a:pt x="55880" y="0"/>
                    <a:pt x="124460" y="0"/>
                  </a:cubicBezTo>
                  <a:lnTo>
                    <a:pt x="2607496" y="0"/>
                  </a:lnTo>
                  <a:cubicBezTo>
                    <a:pt x="2676076" y="0"/>
                    <a:pt x="2731956" y="55880"/>
                    <a:pt x="2731956" y="124460"/>
                  </a:cubicBezTo>
                  <a:lnTo>
                    <a:pt x="2731956" y="535940"/>
                  </a:lnTo>
                  <a:cubicBezTo>
                    <a:pt x="2731956" y="604520"/>
                    <a:pt x="2676076" y="660400"/>
                    <a:pt x="2607496" y="660400"/>
                  </a:cubicBezTo>
                  <a:close/>
                </a:path>
              </a:pathLst>
            </a:custGeom>
            <a:solidFill>
              <a:srgbClr val="6968D4"/>
            </a:solidFill>
          </p:spPr>
        </p:sp>
      </p:grpSp>
      <p:sp>
        <p:nvSpPr>
          <p:cNvPr name="Freeform 5" id="5"/>
          <p:cNvSpPr/>
          <p:nvPr/>
        </p:nvSpPr>
        <p:spPr>
          <a:xfrm flipH="false" flipV="false" rot="0">
            <a:off x="833954" y="8745358"/>
            <a:ext cx="913037" cy="1025884"/>
          </a:xfrm>
          <a:custGeom>
            <a:avLst/>
            <a:gdLst/>
            <a:ahLst/>
            <a:cxnLst/>
            <a:rect r="r" b="b" t="t" l="l"/>
            <a:pathLst>
              <a:path h="1025884" w="913037">
                <a:moveTo>
                  <a:pt x="0" y="0"/>
                </a:moveTo>
                <a:lnTo>
                  <a:pt x="913037" y="0"/>
                </a:lnTo>
                <a:lnTo>
                  <a:pt x="913037" y="1025884"/>
                </a:lnTo>
                <a:lnTo>
                  <a:pt x="0" y="1025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8935121" y="547244"/>
            <a:ext cx="8815555" cy="9223998"/>
          </a:xfrm>
          <a:custGeom>
            <a:avLst/>
            <a:gdLst/>
            <a:ahLst/>
            <a:cxnLst/>
            <a:rect r="r" b="b" t="t" l="l"/>
            <a:pathLst>
              <a:path h="9223998" w="8815555">
                <a:moveTo>
                  <a:pt x="0" y="0"/>
                </a:moveTo>
                <a:lnTo>
                  <a:pt x="8815555" y="0"/>
                </a:lnTo>
                <a:lnTo>
                  <a:pt x="8815555" y="9223998"/>
                </a:lnTo>
                <a:lnTo>
                  <a:pt x="0" y="9223998"/>
                </a:lnTo>
                <a:lnTo>
                  <a:pt x="0" y="0"/>
                </a:lnTo>
                <a:close/>
              </a:path>
            </a:pathLst>
          </a:custGeom>
          <a:blipFill>
            <a:blip r:embed="rId5"/>
            <a:stretch>
              <a:fillRect l="0" t="0" r="0" b="0"/>
            </a:stretch>
          </a:blipFill>
        </p:spPr>
      </p:sp>
      <p:sp>
        <p:nvSpPr>
          <p:cNvPr name="TextBox 7" id="7"/>
          <p:cNvSpPr txBox="true"/>
          <p:nvPr/>
        </p:nvSpPr>
        <p:spPr>
          <a:xfrm rot="0">
            <a:off x="1605387" y="835525"/>
            <a:ext cx="9340848"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HEAT MAP</a:t>
            </a:r>
          </a:p>
        </p:txBody>
      </p:sp>
      <p:sp>
        <p:nvSpPr>
          <p:cNvPr name="TextBox 8" id="8"/>
          <p:cNvSpPr txBox="true"/>
          <p:nvPr/>
        </p:nvSpPr>
        <p:spPr>
          <a:xfrm rot="0">
            <a:off x="612381" y="4262439"/>
            <a:ext cx="4281453" cy="517525"/>
          </a:xfrm>
          <a:prstGeom prst="rect">
            <a:avLst/>
          </a:prstGeom>
        </p:spPr>
        <p:txBody>
          <a:bodyPr anchor="t" rtlCol="false" tIns="0" lIns="0" bIns="0" rIns="0">
            <a:spAutoFit/>
          </a:bodyPr>
          <a:lstStyle/>
          <a:p>
            <a:pPr algn="ctr">
              <a:lnSpc>
                <a:spcPts val="4025"/>
              </a:lnSpc>
              <a:spcBef>
                <a:spcPct val="0"/>
              </a:spcBef>
            </a:pPr>
            <a:r>
              <a:rPr lang="en-US" sz="3500">
                <a:solidFill>
                  <a:srgbClr val="FFFFFF"/>
                </a:solidFill>
                <a:latin typeface="HK Grotesk Bold"/>
              </a:rPr>
              <a:t>ReduceLROnPlateau</a:t>
            </a:r>
          </a:p>
        </p:txBody>
      </p:sp>
      <p:sp>
        <p:nvSpPr>
          <p:cNvPr name="TextBox 9" id="9"/>
          <p:cNvSpPr txBox="true"/>
          <p:nvPr/>
        </p:nvSpPr>
        <p:spPr>
          <a:xfrm rot="0">
            <a:off x="814904" y="5686492"/>
            <a:ext cx="4858753" cy="465836"/>
          </a:xfrm>
          <a:prstGeom prst="rect">
            <a:avLst/>
          </a:prstGeom>
        </p:spPr>
        <p:txBody>
          <a:bodyPr anchor="t" rtlCol="false" tIns="0" lIns="0" bIns="0" rIns="0">
            <a:spAutoFit/>
          </a:bodyPr>
          <a:lstStyle/>
          <a:p>
            <a:pPr>
              <a:lnSpc>
                <a:spcPts val="3711"/>
              </a:lnSpc>
            </a:pPr>
            <a:r>
              <a:rPr lang="en-US" sz="2899">
                <a:solidFill>
                  <a:srgbClr val="FFFFFF"/>
                </a:solidFill>
                <a:latin typeface="HK Grotesk"/>
              </a:rPr>
              <a:t>with “rmsprop” optimizer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sp>
        <p:nvSpPr>
          <p:cNvPr name="TextBox 3" id="3"/>
          <p:cNvSpPr txBox="true"/>
          <p:nvPr/>
        </p:nvSpPr>
        <p:spPr>
          <a:xfrm rot="0">
            <a:off x="1028700" y="540385"/>
            <a:ext cx="16205627" cy="1005205"/>
          </a:xfrm>
          <a:prstGeom prst="rect">
            <a:avLst/>
          </a:prstGeom>
        </p:spPr>
        <p:txBody>
          <a:bodyPr anchor="t" rtlCol="false" tIns="0" lIns="0" bIns="0" rIns="0">
            <a:spAutoFit/>
          </a:bodyPr>
          <a:lstStyle/>
          <a:p>
            <a:pPr>
              <a:lnSpc>
                <a:spcPts val="7819"/>
              </a:lnSpc>
            </a:pPr>
            <a:r>
              <a:rPr lang="en-US" sz="6799">
                <a:solidFill>
                  <a:srgbClr val="FFFFFF"/>
                </a:solidFill>
                <a:latin typeface="HK Grotesk Bold"/>
              </a:rPr>
              <a:t>Overcoming Obstacles and Looking Ahead</a:t>
            </a:r>
          </a:p>
        </p:txBody>
      </p:sp>
      <p:sp>
        <p:nvSpPr>
          <p:cNvPr name="TextBox 4" id="4"/>
          <p:cNvSpPr txBox="true"/>
          <p:nvPr/>
        </p:nvSpPr>
        <p:spPr>
          <a:xfrm rot="0">
            <a:off x="526741" y="2808025"/>
            <a:ext cx="16707586" cy="709216"/>
          </a:xfrm>
          <a:prstGeom prst="rect">
            <a:avLst/>
          </a:prstGeom>
        </p:spPr>
        <p:txBody>
          <a:bodyPr anchor="t" rtlCol="false" tIns="0" lIns="0" bIns="0" rIns="0">
            <a:spAutoFit/>
          </a:bodyPr>
          <a:lstStyle/>
          <a:p>
            <a:pPr>
              <a:lnSpc>
                <a:spcPts val="5528"/>
              </a:lnSpc>
              <a:spcBef>
                <a:spcPct val="0"/>
              </a:spcBef>
            </a:pPr>
            <a:r>
              <a:rPr lang="en-US" sz="4807">
                <a:solidFill>
                  <a:srgbClr val="FFFFFF"/>
                </a:solidFill>
                <a:latin typeface="HK Grotesk Bold"/>
              </a:rPr>
              <a:t>Challenges:</a:t>
            </a:r>
          </a:p>
        </p:txBody>
      </p:sp>
      <p:sp>
        <p:nvSpPr>
          <p:cNvPr name="TextBox 5" id="5"/>
          <p:cNvSpPr txBox="true"/>
          <p:nvPr/>
        </p:nvSpPr>
        <p:spPr>
          <a:xfrm rot="0">
            <a:off x="2194050" y="3879850"/>
            <a:ext cx="14329629" cy="2536825"/>
          </a:xfrm>
          <a:prstGeom prst="rect">
            <a:avLst/>
          </a:prstGeom>
        </p:spPr>
        <p:txBody>
          <a:bodyPr anchor="t" rtlCol="false" tIns="0" lIns="0" bIns="0" rIns="0">
            <a:spAutoFit/>
          </a:bodyPr>
          <a:lstStyle/>
          <a:p>
            <a:pPr algn="just" marL="755665" indent="-377833" lvl="1">
              <a:lnSpc>
                <a:spcPts val="4025"/>
              </a:lnSpc>
              <a:buFont typeface="Arial"/>
              <a:buChar char="•"/>
            </a:pPr>
            <a:r>
              <a:rPr lang="en-US" sz="3500">
                <a:solidFill>
                  <a:srgbClr val="FFFFFF"/>
                </a:solidFill>
                <a:latin typeface="HK Grotesk"/>
              </a:rPr>
              <a:t>Imbalanced Dataset</a:t>
            </a:r>
          </a:p>
          <a:p>
            <a:pPr algn="just" marL="755665" indent="-377833" lvl="1">
              <a:lnSpc>
                <a:spcPts val="4025"/>
              </a:lnSpc>
              <a:buFont typeface="Arial"/>
              <a:buChar char="•"/>
            </a:pPr>
            <a:r>
              <a:rPr lang="en-US" sz="3500">
                <a:solidFill>
                  <a:srgbClr val="FFFFFF"/>
                </a:solidFill>
                <a:latin typeface="HK Grotesk"/>
              </a:rPr>
              <a:t>Overfitting issues due to improper stopping criteria and optimization algorithm</a:t>
            </a:r>
          </a:p>
          <a:p>
            <a:pPr algn="just" marL="755665" indent="-377833" lvl="1">
              <a:lnSpc>
                <a:spcPts val="4025"/>
              </a:lnSpc>
              <a:buFont typeface="Arial"/>
              <a:buChar char="•"/>
            </a:pPr>
            <a:r>
              <a:rPr lang="en-US" sz="3500">
                <a:solidFill>
                  <a:srgbClr val="FFFFFF"/>
                </a:solidFill>
                <a:latin typeface="HK Grotesk"/>
              </a:rPr>
              <a:t> Deciding model structure</a:t>
            </a:r>
          </a:p>
          <a:p>
            <a:pPr algn="just" marL="755665" indent="-377833" lvl="1">
              <a:lnSpc>
                <a:spcPts val="4025"/>
              </a:lnSpc>
              <a:spcBef>
                <a:spcPct val="0"/>
              </a:spcBef>
              <a:buFont typeface="Arial"/>
              <a:buChar char="•"/>
            </a:pPr>
            <a:r>
              <a:rPr lang="en-US" sz="3500">
                <a:solidFill>
                  <a:srgbClr val="FFFFFF"/>
                </a:solidFill>
                <a:latin typeface="HK Grotesk"/>
              </a:rPr>
              <a:t>Training Model after each change.</a:t>
            </a:r>
          </a:p>
        </p:txBody>
      </p:sp>
      <p:sp>
        <p:nvSpPr>
          <p:cNvPr name="TextBox 6" id="6"/>
          <p:cNvSpPr txBox="true"/>
          <p:nvPr/>
        </p:nvSpPr>
        <p:spPr>
          <a:xfrm rot="0">
            <a:off x="551714" y="7616825"/>
            <a:ext cx="17259300" cy="1894641"/>
          </a:xfrm>
          <a:prstGeom prst="rect">
            <a:avLst/>
          </a:prstGeom>
        </p:spPr>
        <p:txBody>
          <a:bodyPr anchor="t" rtlCol="false" tIns="0" lIns="0" bIns="0" rIns="0">
            <a:spAutoFit/>
          </a:bodyPr>
          <a:lstStyle/>
          <a:p>
            <a:pPr>
              <a:lnSpc>
                <a:spcPts val="5024"/>
              </a:lnSpc>
              <a:spcBef>
                <a:spcPct val="0"/>
              </a:spcBef>
            </a:pPr>
            <a:r>
              <a:rPr lang="en-US" sz="4368">
                <a:solidFill>
                  <a:srgbClr val="FFFFFF"/>
                </a:solidFill>
                <a:latin typeface="HK Grotesk"/>
              </a:rPr>
              <a:t>Future work involves expanding the dataset, incorporating diverse age groups and other diseases like Covid, and exploring 3D imaging for comprehensive analysis.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sp>
        <p:nvSpPr>
          <p:cNvPr name="Freeform 3" id="3"/>
          <p:cNvSpPr/>
          <p:nvPr/>
        </p:nvSpPr>
        <p:spPr>
          <a:xfrm flipH="false" flipV="false" rot="0">
            <a:off x="0" y="1722250"/>
            <a:ext cx="18181989" cy="8564750"/>
          </a:xfrm>
          <a:custGeom>
            <a:avLst/>
            <a:gdLst/>
            <a:ahLst/>
            <a:cxnLst/>
            <a:rect r="r" b="b" t="t" l="l"/>
            <a:pathLst>
              <a:path h="8564750" w="18181989">
                <a:moveTo>
                  <a:pt x="0" y="0"/>
                </a:moveTo>
                <a:lnTo>
                  <a:pt x="18181989" y="0"/>
                </a:lnTo>
                <a:lnTo>
                  <a:pt x="18181989" y="8564750"/>
                </a:lnTo>
                <a:lnTo>
                  <a:pt x="0" y="8564750"/>
                </a:lnTo>
                <a:lnTo>
                  <a:pt x="0" y="0"/>
                </a:lnTo>
                <a:close/>
              </a:path>
            </a:pathLst>
          </a:custGeom>
          <a:blipFill>
            <a:blip r:embed="rId3"/>
            <a:stretch>
              <a:fillRect l="0" t="0" r="0" b="0"/>
            </a:stretch>
          </a:blipFill>
        </p:spPr>
      </p:sp>
      <p:sp>
        <p:nvSpPr>
          <p:cNvPr name="TextBox 4" id="4"/>
          <p:cNvSpPr txBox="true"/>
          <p:nvPr/>
        </p:nvSpPr>
        <p:spPr>
          <a:xfrm rot="0">
            <a:off x="256750" y="345775"/>
            <a:ext cx="9912995"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Frontend Built with Gradio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sp>
        <p:nvSpPr>
          <p:cNvPr name="Freeform 3" id="3"/>
          <p:cNvSpPr/>
          <p:nvPr/>
        </p:nvSpPr>
        <p:spPr>
          <a:xfrm flipH="false" flipV="false" rot="0">
            <a:off x="0" y="1281130"/>
            <a:ext cx="18288000" cy="8709037"/>
          </a:xfrm>
          <a:custGeom>
            <a:avLst/>
            <a:gdLst/>
            <a:ahLst/>
            <a:cxnLst/>
            <a:rect r="r" b="b" t="t" l="l"/>
            <a:pathLst>
              <a:path h="8709037" w="18288000">
                <a:moveTo>
                  <a:pt x="0" y="0"/>
                </a:moveTo>
                <a:lnTo>
                  <a:pt x="18288000" y="0"/>
                </a:lnTo>
                <a:lnTo>
                  <a:pt x="18288000" y="8709037"/>
                </a:lnTo>
                <a:lnTo>
                  <a:pt x="0" y="8709037"/>
                </a:lnTo>
                <a:lnTo>
                  <a:pt x="0" y="0"/>
                </a:lnTo>
                <a:close/>
              </a:path>
            </a:pathLst>
          </a:custGeom>
          <a:blipFill>
            <a:blip r:embed="rId3"/>
            <a:stretch>
              <a:fillRect l="0" t="0" r="0" b="0"/>
            </a:stretch>
          </a:blipFill>
        </p:spPr>
      </p:sp>
      <p:sp>
        <p:nvSpPr>
          <p:cNvPr name="TextBox 4" id="4"/>
          <p:cNvSpPr txBox="true"/>
          <p:nvPr/>
        </p:nvSpPr>
        <p:spPr>
          <a:xfrm rot="0">
            <a:off x="256750" y="345775"/>
            <a:ext cx="9912995" cy="9353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DEMO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sp>
        <p:nvSpPr>
          <p:cNvPr name="Freeform 3" id="3"/>
          <p:cNvSpPr/>
          <p:nvPr/>
        </p:nvSpPr>
        <p:spPr>
          <a:xfrm flipH="false" flipV="false" rot="0">
            <a:off x="417649" y="295259"/>
            <a:ext cx="17274332" cy="10650887"/>
          </a:xfrm>
          <a:custGeom>
            <a:avLst/>
            <a:gdLst/>
            <a:ahLst/>
            <a:cxnLst/>
            <a:rect r="r" b="b" t="t" l="l"/>
            <a:pathLst>
              <a:path h="10650887" w="17274332">
                <a:moveTo>
                  <a:pt x="0" y="0"/>
                </a:moveTo>
                <a:lnTo>
                  <a:pt x="17274332" y="0"/>
                </a:lnTo>
                <a:lnTo>
                  <a:pt x="17274332" y="10650887"/>
                </a:lnTo>
                <a:lnTo>
                  <a:pt x="0" y="10650887"/>
                </a:lnTo>
                <a:lnTo>
                  <a:pt x="0" y="0"/>
                </a:lnTo>
                <a:close/>
              </a:path>
            </a:pathLst>
          </a:custGeom>
          <a:blipFill>
            <a:blip r:embed="rId3">
              <a:alphaModFix amt="16000"/>
            </a:blip>
            <a:stretch>
              <a:fillRect l="0" t="0" r="0" b="0"/>
            </a:stretch>
          </a:blipFill>
        </p:spPr>
      </p:sp>
      <p:sp>
        <p:nvSpPr>
          <p:cNvPr name="TextBox 4" id="4"/>
          <p:cNvSpPr txBox="true"/>
          <p:nvPr/>
        </p:nvSpPr>
        <p:spPr>
          <a:xfrm rot="0">
            <a:off x="7367738" y="2368729"/>
            <a:ext cx="3374155"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THANKS</a:t>
            </a:r>
          </a:p>
          <a:p>
            <a:pPr>
              <a:lnSpc>
                <a:spcPts val="7244"/>
              </a:lnSpc>
            </a:pPr>
          </a:p>
        </p:txBody>
      </p:sp>
      <p:sp>
        <p:nvSpPr>
          <p:cNvPr name="TextBox 5" id="5"/>
          <p:cNvSpPr txBox="true"/>
          <p:nvPr/>
        </p:nvSpPr>
        <p:spPr>
          <a:xfrm rot="0">
            <a:off x="5851148" y="5162550"/>
            <a:ext cx="6585704" cy="935355"/>
          </a:xfrm>
          <a:prstGeom prst="rect">
            <a:avLst/>
          </a:prstGeom>
        </p:spPr>
        <p:txBody>
          <a:bodyPr anchor="t" rtlCol="false" tIns="0" lIns="0" bIns="0" rIns="0">
            <a:spAutoFit/>
          </a:bodyPr>
          <a:lstStyle/>
          <a:p>
            <a:pPr algn="ctr">
              <a:lnSpc>
                <a:spcPts val="7244"/>
              </a:lnSpc>
              <a:spcBef>
                <a:spcPct val="0"/>
              </a:spcBef>
            </a:pPr>
            <a:r>
              <a:rPr lang="en-US" sz="6300">
                <a:solidFill>
                  <a:srgbClr val="FFFFFF"/>
                </a:solidFill>
                <a:latin typeface="HK Grotesk Bold"/>
              </a:rPr>
              <a:t>ANY QUESTIONS?</a:t>
            </a:r>
          </a:p>
        </p:txBody>
      </p:sp>
      <p:sp>
        <p:nvSpPr>
          <p:cNvPr name="TextBox 6" id="6"/>
          <p:cNvSpPr txBox="true"/>
          <p:nvPr/>
        </p:nvSpPr>
        <p:spPr>
          <a:xfrm rot="0">
            <a:off x="14751131" y="8147051"/>
            <a:ext cx="3226118" cy="1323975"/>
          </a:xfrm>
          <a:prstGeom prst="rect">
            <a:avLst/>
          </a:prstGeom>
        </p:spPr>
        <p:txBody>
          <a:bodyPr anchor="t" rtlCol="false" tIns="0" lIns="0" bIns="0" rIns="0">
            <a:spAutoFit/>
          </a:bodyPr>
          <a:lstStyle/>
          <a:p>
            <a:pPr algn="r">
              <a:lnSpc>
                <a:spcPts val="3450"/>
              </a:lnSpc>
            </a:pPr>
            <a:r>
              <a:rPr lang="en-US" sz="3000">
                <a:solidFill>
                  <a:srgbClr val="FFFFFF"/>
                </a:solidFill>
                <a:latin typeface="HK Grotesk Bold"/>
              </a:rPr>
              <a:t>MUNEEB AHMAD</a:t>
            </a:r>
          </a:p>
          <a:p>
            <a:pPr algn="r">
              <a:lnSpc>
                <a:spcPts val="3450"/>
              </a:lnSpc>
            </a:pPr>
            <a:r>
              <a:rPr lang="en-US" sz="3000">
                <a:solidFill>
                  <a:srgbClr val="FFFFFF"/>
                </a:solidFill>
                <a:latin typeface="HK Grotesk Bold"/>
              </a:rPr>
              <a:t>RAYYAN LAKHANI</a:t>
            </a:r>
          </a:p>
          <a:p>
            <a:pPr algn="r">
              <a:lnSpc>
                <a:spcPts val="345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84995"/>
        </a:solidFill>
      </p:bgPr>
    </p:bg>
    <p:spTree>
      <p:nvGrpSpPr>
        <p:cNvPr id="1" name=""/>
        <p:cNvGrpSpPr/>
        <p:nvPr/>
      </p:nvGrpSpPr>
      <p:grpSpPr>
        <a:xfrm>
          <a:off x="0" y="0"/>
          <a:ext cx="0" cy="0"/>
          <a:chOff x="0" y="0"/>
          <a:chExt cx="0" cy="0"/>
        </a:xfrm>
      </p:grpSpPr>
      <p:sp>
        <p:nvSpPr>
          <p:cNvPr name="Freeform 2" id="2"/>
          <p:cNvSpPr/>
          <p:nvPr/>
        </p:nvSpPr>
        <p:spPr>
          <a:xfrm flipH="true" flipV="false" rot="0">
            <a:off x="0" y="0"/>
            <a:ext cx="9144000" cy="10287000"/>
          </a:xfrm>
          <a:custGeom>
            <a:avLst/>
            <a:gdLst/>
            <a:ahLst/>
            <a:cxnLst/>
            <a:rect r="r" b="b" t="t" l="l"/>
            <a:pathLst>
              <a:path h="10287000" w="9144000">
                <a:moveTo>
                  <a:pt x="9144000" y="0"/>
                </a:moveTo>
                <a:lnTo>
                  <a:pt x="0" y="0"/>
                </a:lnTo>
                <a:lnTo>
                  <a:pt x="0" y="10287000"/>
                </a:lnTo>
                <a:lnTo>
                  <a:pt x="9144000" y="10287000"/>
                </a:lnTo>
                <a:lnTo>
                  <a:pt x="9144000" y="0"/>
                </a:lnTo>
                <a:close/>
              </a:path>
            </a:pathLst>
          </a:custGeom>
          <a:blipFill>
            <a:blip r:embed="rId2"/>
            <a:stretch>
              <a:fillRect l="-51159" t="-55561" r="-31696" b="-6976"/>
            </a:stretch>
          </a:blipFill>
        </p:spPr>
      </p:sp>
      <p:grpSp>
        <p:nvGrpSpPr>
          <p:cNvPr name="Group 3" id="3"/>
          <p:cNvGrpSpPr/>
          <p:nvPr/>
        </p:nvGrpSpPr>
        <p:grpSpPr>
          <a:xfrm rot="0">
            <a:off x="7064490" y="1826036"/>
            <a:ext cx="3666998" cy="3666998"/>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4852" t="0" r="-34852" b="0"/>
              </a:stretch>
            </a:blipFill>
          </p:spPr>
        </p:sp>
      </p:grpSp>
      <p:grpSp>
        <p:nvGrpSpPr>
          <p:cNvPr name="Group 5" id="5"/>
          <p:cNvGrpSpPr/>
          <p:nvPr/>
        </p:nvGrpSpPr>
        <p:grpSpPr>
          <a:xfrm rot="0">
            <a:off x="10879337" y="1493520"/>
            <a:ext cx="4178562" cy="4178562"/>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10941" t="0" r="-10941" b="0"/>
              </a:stretch>
            </a:blipFill>
          </p:spPr>
        </p:sp>
      </p:grpSp>
      <p:grpSp>
        <p:nvGrpSpPr>
          <p:cNvPr name="Group 7" id="7"/>
          <p:cNvGrpSpPr/>
          <p:nvPr/>
        </p:nvGrpSpPr>
        <p:grpSpPr>
          <a:xfrm rot="0">
            <a:off x="15205748" y="1826036"/>
            <a:ext cx="3666998" cy="3666998"/>
            <a:chOff x="0" y="0"/>
            <a:chExt cx="6350000" cy="6350000"/>
          </a:xfrm>
        </p:grpSpPr>
        <p:sp>
          <p:nvSpPr>
            <p:cNvPr name="Freeform 8" id="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3296" t="0" r="-3296" b="0"/>
              </a:stretch>
            </a:blipFill>
          </p:spPr>
        </p:sp>
      </p:grpSp>
      <p:grpSp>
        <p:nvGrpSpPr>
          <p:cNvPr name="Group 9" id="9"/>
          <p:cNvGrpSpPr/>
          <p:nvPr/>
        </p:nvGrpSpPr>
        <p:grpSpPr>
          <a:xfrm rot="0">
            <a:off x="9144000" y="6350405"/>
            <a:ext cx="9144000" cy="4897631"/>
            <a:chOff x="0" y="0"/>
            <a:chExt cx="2481478" cy="1329108"/>
          </a:xfrm>
        </p:grpSpPr>
        <p:sp>
          <p:nvSpPr>
            <p:cNvPr name="Freeform 10" id="10"/>
            <p:cNvSpPr/>
            <p:nvPr/>
          </p:nvSpPr>
          <p:spPr>
            <a:xfrm flipH="false" flipV="false" rot="0">
              <a:off x="0" y="0"/>
              <a:ext cx="2481478" cy="1329108"/>
            </a:xfrm>
            <a:custGeom>
              <a:avLst/>
              <a:gdLst/>
              <a:ahLst/>
              <a:cxnLst/>
              <a:rect r="r" b="b" t="t" l="l"/>
              <a:pathLst>
                <a:path h="1329108" w="2481478">
                  <a:moveTo>
                    <a:pt x="2357018" y="1329108"/>
                  </a:moveTo>
                  <a:lnTo>
                    <a:pt x="124460" y="1329108"/>
                  </a:lnTo>
                  <a:cubicBezTo>
                    <a:pt x="55880" y="1329108"/>
                    <a:pt x="0" y="1273228"/>
                    <a:pt x="0" y="1204648"/>
                  </a:cubicBezTo>
                  <a:lnTo>
                    <a:pt x="0" y="124460"/>
                  </a:lnTo>
                  <a:cubicBezTo>
                    <a:pt x="0" y="55880"/>
                    <a:pt x="55880" y="0"/>
                    <a:pt x="124460" y="0"/>
                  </a:cubicBezTo>
                  <a:lnTo>
                    <a:pt x="2357018" y="0"/>
                  </a:lnTo>
                  <a:cubicBezTo>
                    <a:pt x="2425598" y="0"/>
                    <a:pt x="2481478" y="55880"/>
                    <a:pt x="2481478" y="124460"/>
                  </a:cubicBezTo>
                  <a:lnTo>
                    <a:pt x="2481478" y="1204648"/>
                  </a:lnTo>
                  <a:cubicBezTo>
                    <a:pt x="2481478" y="1273228"/>
                    <a:pt x="2425598" y="1329108"/>
                    <a:pt x="2357018" y="1329108"/>
                  </a:cubicBezTo>
                  <a:close/>
                </a:path>
              </a:pathLst>
            </a:custGeom>
            <a:solidFill>
              <a:srgbClr val="1F2044">
                <a:alpha val="86667"/>
              </a:srgbClr>
            </a:solidFill>
          </p:spPr>
        </p:sp>
      </p:grpSp>
      <p:sp>
        <p:nvSpPr>
          <p:cNvPr name="Freeform 11" id="11"/>
          <p:cNvSpPr/>
          <p:nvPr/>
        </p:nvSpPr>
        <p:spPr>
          <a:xfrm flipH="false" flipV="false" rot="0">
            <a:off x="16364813" y="1028700"/>
            <a:ext cx="458305" cy="122024"/>
          </a:xfrm>
          <a:custGeom>
            <a:avLst/>
            <a:gdLst/>
            <a:ahLst/>
            <a:cxnLst/>
            <a:rect r="r" b="b" t="t" l="l"/>
            <a:pathLst>
              <a:path h="122024" w="458305">
                <a:moveTo>
                  <a:pt x="0" y="0"/>
                </a:moveTo>
                <a:lnTo>
                  <a:pt x="458306" y="0"/>
                </a:lnTo>
                <a:lnTo>
                  <a:pt x="458306" y="122024"/>
                </a:lnTo>
                <a:lnTo>
                  <a:pt x="0" y="1220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1550670"/>
            <a:ext cx="5678054" cy="2610612"/>
          </a:xfrm>
          <a:prstGeom prst="rect">
            <a:avLst/>
          </a:prstGeom>
        </p:spPr>
        <p:txBody>
          <a:bodyPr anchor="t" rtlCol="false" tIns="0" lIns="0" bIns="0" rIns="0">
            <a:spAutoFit/>
          </a:bodyPr>
          <a:lstStyle/>
          <a:p>
            <a:pPr>
              <a:lnSpc>
                <a:spcPts val="6804"/>
              </a:lnSpc>
            </a:pPr>
            <a:r>
              <a:rPr lang="en-US" sz="6300">
                <a:solidFill>
                  <a:srgbClr val="FFFFFF"/>
                </a:solidFill>
                <a:latin typeface="HK Grotesk Bold"/>
              </a:rPr>
              <a:t>Understanding Pneumonia</a:t>
            </a:r>
          </a:p>
          <a:p>
            <a:pPr>
              <a:lnSpc>
                <a:spcPts val="6804"/>
              </a:lnSpc>
            </a:pPr>
          </a:p>
        </p:txBody>
      </p:sp>
      <p:sp>
        <p:nvSpPr>
          <p:cNvPr name="TextBox 13" id="13"/>
          <p:cNvSpPr txBox="true"/>
          <p:nvPr/>
        </p:nvSpPr>
        <p:spPr>
          <a:xfrm rot="0">
            <a:off x="1028700" y="4736346"/>
            <a:ext cx="6958241" cy="5043170"/>
          </a:xfrm>
          <a:prstGeom prst="rect">
            <a:avLst/>
          </a:prstGeom>
        </p:spPr>
        <p:txBody>
          <a:bodyPr anchor="t" rtlCol="false" tIns="0" lIns="0" bIns="0" rIns="0">
            <a:spAutoFit/>
          </a:bodyPr>
          <a:lstStyle/>
          <a:p>
            <a:pPr>
              <a:lnSpc>
                <a:spcPts val="4479"/>
              </a:lnSpc>
            </a:pPr>
            <a:r>
              <a:rPr lang="en-US" sz="3199">
                <a:solidFill>
                  <a:srgbClr val="FFFFFF"/>
                </a:solidFill>
                <a:latin typeface="HK Grotesk Medium"/>
              </a:rPr>
              <a:t>Pneumonia is a lung infection that inflames the air sacs in one or both lungs. It can range from mild to life-threatening, with symptoms like coughing, fever, and difficulty breathing. Early and accurate detection is critical for effective treatment.</a:t>
            </a:r>
          </a:p>
          <a:p>
            <a:pPr>
              <a:lnSpc>
                <a:spcPts val="4479"/>
              </a:lnSpc>
            </a:pPr>
          </a:p>
        </p:txBody>
      </p:sp>
      <p:sp>
        <p:nvSpPr>
          <p:cNvPr name="TextBox 14" id="14"/>
          <p:cNvSpPr txBox="true"/>
          <p:nvPr/>
        </p:nvSpPr>
        <p:spPr>
          <a:xfrm rot="0">
            <a:off x="10317608" y="6612137"/>
            <a:ext cx="6796784" cy="34531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FFFFFF"/>
                </a:solidFill>
                <a:latin typeface="HK Grotesk Light"/>
              </a:rPr>
              <a:t>Cough, which may produce greenish.</a:t>
            </a:r>
          </a:p>
          <a:p>
            <a:pPr marL="604519" indent="-302260" lvl="1">
              <a:lnSpc>
                <a:spcPts val="3919"/>
              </a:lnSpc>
              <a:buFont typeface="Arial"/>
              <a:buChar char="•"/>
            </a:pPr>
            <a:r>
              <a:rPr lang="en-US" sz="2799">
                <a:solidFill>
                  <a:srgbClr val="FFFFFF"/>
                </a:solidFill>
                <a:latin typeface="HK Grotesk Light"/>
              </a:rPr>
              <a:t>Shortness of breath.</a:t>
            </a:r>
          </a:p>
          <a:p>
            <a:pPr marL="604519" indent="-302260" lvl="1">
              <a:lnSpc>
                <a:spcPts val="3919"/>
              </a:lnSpc>
              <a:buFont typeface="Arial"/>
              <a:buChar char="•"/>
            </a:pPr>
            <a:r>
              <a:rPr lang="en-US" sz="2799">
                <a:solidFill>
                  <a:srgbClr val="FFFFFF"/>
                </a:solidFill>
                <a:latin typeface="HK Grotesk Light"/>
              </a:rPr>
              <a:t>Rapid, shallow breathing.</a:t>
            </a:r>
          </a:p>
          <a:p>
            <a:pPr marL="604519" indent="-302260" lvl="1">
              <a:lnSpc>
                <a:spcPts val="3919"/>
              </a:lnSpc>
              <a:buFont typeface="Arial"/>
              <a:buChar char="•"/>
            </a:pPr>
            <a:r>
              <a:rPr lang="en-US" sz="2799">
                <a:solidFill>
                  <a:srgbClr val="FFFFFF"/>
                </a:solidFill>
                <a:latin typeface="HK Grotesk Light"/>
              </a:rPr>
              <a:t>Sharp or stabbing chest pain that gets worse when you breathe deeply or cough.</a:t>
            </a:r>
          </a:p>
          <a:p>
            <a:pPr>
              <a:lnSpc>
                <a:spcPts val="39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grpSp>
        <p:nvGrpSpPr>
          <p:cNvPr name="Group 3" id="3"/>
          <p:cNvGrpSpPr/>
          <p:nvPr/>
        </p:nvGrpSpPr>
        <p:grpSpPr>
          <a:xfrm rot="0">
            <a:off x="7984582" y="1028700"/>
            <a:ext cx="9049328" cy="2849120"/>
            <a:chOff x="0" y="0"/>
            <a:chExt cx="3682960" cy="1159555"/>
          </a:xfrm>
        </p:grpSpPr>
        <p:sp>
          <p:nvSpPr>
            <p:cNvPr name="Freeform 4" id="4"/>
            <p:cNvSpPr/>
            <p:nvPr/>
          </p:nvSpPr>
          <p:spPr>
            <a:xfrm flipH="false" flipV="false" rot="0">
              <a:off x="0" y="0"/>
              <a:ext cx="3682960" cy="1159555"/>
            </a:xfrm>
            <a:custGeom>
              <a:avLst/>
              <a:gdLst/>
              <a:ahLst/>
              <a:cxnLst/>
              <a:rect r="r" b="b" t="t" l="l"/>
              <a:pathLst>
                <a:path h="1159555" w="3682960">
                  <a:moveTo>
                    <a:pt x="3558500" y="1159555"/>
                  </a:moveTo>
                  <a:lnTo>
                    <a:pt x="124460" y="1159555"/>
                  </a:lnTo>
                  <a:cubicBezTo>
                    <a:pt x="55880" y="1159555"/>
                    <a:pt x="0" y="1103675"/>
                    <a:pt x="0" y="1035095"/>
                  </a:cubicBezTo>
                  <a:lnTo>
                    <a:pt x="0" y="124460"/>
                  </a:lnTo>
                  <a:cubicBezTo>
                    <a:pt x="0" y="55880"/>
                    <a:pt x="55880" y="0"/>
                    <a:pt x="124460" y="0"/>
                  </a:cubicBezTo>
                  <a:lnTo>
                    <a:pt x="3558500" y="0"/>
                  </a:lnTo>
                  <a:cubicBezTo>
                    <a:pt x="3627080" y="0"/>
                    <a:pt x="3682960" y="55880"/>
                    <a:pt x="3682960" y="124460"/>
                  </a:cubicBezTo>
                  <a:lnTo>
                    <a:pt x="3682960" y="1035095"/>
                  </a:lnTo>
                  <a:cubicBezTo>
                    <a:pt x="3682960" y="1103675"/>
                    <a:pt x="3627080" y="1159555"/>
                    <a:pt x="3558500" y="1159555"/>
                  </a:cubicBezTo>
                  <a:close/>
                </a:path>
              </a:pathLst>
            </a:custGeom>
            <a:solidFill>
              <a:srgbClr val="2D2E5F">
                <a:alpha val="86667"/>
              </a:srgbClr>
            </a:solidFill>
          </p:spPr>
        </p:sp>
      </p:grpSp>
      <p:grpSp>
        <p:nvGrpSpPr>
          <p:cNvPr name="Group 5" id="5"/>
          <p:cNvGrpSpPr/>
          <p:nvPr/>
        </p:nvGrpSpPr>
        <p:grpSpPr>
          <a:xfrm rot="0">
            <a:off x="7984582" y="4204425"/>
            <a:ext cx="9049328" cy="2393038"/>
            <a:chOff x="0" y="0"/>
            <a:chExt cx="3682960" cy="973936"/>
          </a:xfrm>
        </p:grpSpPr>
        <p:sp>
          <p:nvSpPr>
            <p:cNvPr name="Freeform 6" id="6"/>
            <p:cNvSpPr/>
            <p:nvPr/>
          </p:nvSpPr>
          <p:spPr>
            <a:xfrm flipH="false" flipV="false" rot="0">
              <a:off x="0" y="0"/>
              <a:ext cx="3682960" cy="973936"/>
            </a:xfrm>
            <a:custGeom>
              <a:avLst/>
              <a:gdLst/>
              <a:ahLst/>
              <a:cxnLst/>
              <a:rect r="r" b="b" t="t" l="l"/>
              <a:pathLst>
                <a:path h="973936" w="3682960">
                  <a:moveTo>
                    <a:pt x="3558500" y="973936"/>
                  </a:moveTo>
                  <a:lnTo>
                    <a:pt x="124460" y="973936"/>
                  </a:lnTo>
                  <a:cubicBezTo>
                    <a:pt x="55880" y="973936"/>
                    <a:pt x="0" y="918056"/>
                    <a:pt x="0" y="849476"/>
                  </a:cubicBezTo>
                  <a:lnTo>
                    <a:pt x="0" y="124460"/>
                  </a:lnTo>
                  <a:cubicBezTo>
                    <a:pt x="0" y="55880"/>
                    <a:pt x="55880" y="0"/>
                    <a:pt x="124460" y="0"/>
                  </a:cubicBezTo>
                  <a:lnTo>
                    <a:pt x="3558500" y="0"/>
                  </a:lnTo>
                  <a:cubicBezTo>
                    <a:pt x="3627080" y="0"/>
                    <a:pt x="3682960" y="55880"/>
                    <a:pt x="3682960" y="124460"/>
                  </a:cubicBezTo>
                  <a:lnTo>
                    <a:pt x="3682960" y="849476"/>
                  </a:lnTo>
                  <a:cubicBezTo>
                    <a:pt x="3682960" y="918056"/>
                    <a:pt x="3627080" y="973936"/>
                    <a:pt x="3558500" y="973936"/>
                  </a:cubicBezTo>
                  <a:close/>
                </a:path>
              </a:pathLst>
            </a:custGeom>
            <a:solidFill>
              <a:srgbClr val="484995">
                <a:alpha val="86667"/>
              </a:srgbClr>
            </a:solidFill>
          </p:spPr>
        </p:sp>
      </p:grpSp>
      <p:grpSp>
        <p:nvGrpSpPr>
          <p:cNvPr name="Group 7" id="7"/>
          <p:cNvGrpSpPr/>
          <p:nvPr/>
        </p:nvGrpSpPr>
        <p:grpSpPr>
          <a:xfrm rot="0">
            <a:off x="7984582" y="6933921"/>
            <a:ext cx="9049328" cy="2662953"/>
            <a:chOff x="0" y="0"/>
            <a:chExt cx="3682960" cy="1083788"/>
          </a:xfrm>
        </p:grpSpPr>
        <p:sp>
          <p:nvSpPr>
            <p:cNvPr name="Freeform 8" id="8"/>
            <p:cNvSpPr/>
            <p:nvPr/>
          </p:nvSpPr>
          <p:spPr>
            <a:xfrm flipH="false" flipV="false" rot="0">
              <a:off x="0" y="0"/>
              <a:ext cx="3682960" cy="1083788"/>
            </a:xfrm>
            <a:custGeom>
              <a:avLst/>
              <a:gdLst/>
              <a:ahLst/>
              <a:cxnLst/>
              <a:rect r="r" b="b" t="t" l="l"/>
              <a:pathLst>
                <a:path h="1083788" w="3682960">
                  <a:moveTo>
                    <a:pt x="3558500" y="1083787"/>
                  </a:moveTo>
                  <a:lnTo>
                    <a:pt x="124460" y="1083787"/>
                  </a:lnTo>
                  <a:cubicBezTo>
                    <a:pt x="55880" y="1083787"/>
                    <a:pt x="0" y="1027908"/>
                    <a:pt x="0" y="959327"/>
                  </a:cubicBezTo>
                  <a:lnTo>
                    <a:pt x="0" y="124460"/>
                  </a:lnTo>
                  <a:cubicBezTo>
                    <a:pt x="0" y="55880"/>
                    <a:pt x="55880" y="0"/>
                    <a:pt x="124460" y="0"/>
                  </a:cubicBezTo>
                  <a:lnTo>
                    <a:pt x="3558500" y="0"/>
                  </a:lnTo>
                  <a:cubicBezTo>
                    <a:pt x="3627080" y="0"/>
                    <a:pt x="3682960" y="55880"/>
                    <a:pt x="3682960" y="124460"/>
                  </a:cubicBezTo>
                  <a:lnTo>
                    <a:pt x="3682960" y="959328"/>
                  </a:lnTo>
                  <a:cubicBezTo>
                    <a:pt x="3682960" y="1027908"/>
                    <a:pt x="3627080" y="1083788"/>
                    <a:pt x="3558500" y="1083788"/>
                  </a:cubicBezTo>
                  <a:close/>
                </a:path>
              </a:pathLst>
            </a:custGeom>
            <a:solidFill>
              <a:srgbClr val="6968D4">
                <a:alpha val="86667"/>
              </a:srgbClr>
            </a:solidFill>
          </p:spPr>
        </p:sp>
      </p:grpSp>
      <p:grpSp>
        <p:nvGrpSpPr>
          <p:cNvPr name="Group 9" id="9"/>
          <p:cNvGrpSpPr/>
          <p:nvPr/>
        </p:nvGrpSpPr>
        <p:grpSpPr>
          <a:xfrm rot="0">
            <a:off x="7505068" y="1973746"/>
            <a:ext cx="959028" cy="95902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grpSp>
        <p:nvGrpSpPr>
          <p:cNvPr name="Group 11" id="11"/>
          <p:cNvGrpSpPr/>
          <p:nvPr/>
        </p:nvGrpSpPr>
        <p:grpSpPr>
          <a:xfrm rot="0">
            <a:off x="7505068" y="4921430"/>
            <a:ext cx="959028" cy="959028"/>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grpSp>
        <p:nvGrpSpPr>
          <p:cNvPr name="Group 13" id="13"/>
          <p:cNvGrpSpPr/>
          <p:nvPr/>
        </p:nvGrpSpPr>
        <p:grpSpPr>
          <a:xfrm rot="0">
            <a:off x="7505068" y="7785883"/>
            <a:ext cx="959028" cy="959028"/>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695FF"/>
            </a:solidFill>
          </p:spPr>
        </p:sp>
      </p:grpSp>
      <p:sp>
        <p:nvSpPr>
          <p:cNvPr name="TextBox 15" id="15"/>
          <p:cNvSpPr txBox="true"/>
          <p:nvPr/>
        </p:nvSpPr>
        <p:spPr>
          <a:xfrm rot="0">
            <a:off x="1234036" y="3493720"/>
            <a:ext cx="6538912" cy="36785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Digital Image Processing in Medical Diagnostics</a:t>
            </a:r>
          </a:p>
        </p:txBody>
      </p:sp>
      <p:sp>
        <p:nvSpPr>
          <p:cNvPr name="TextBox 16" id="16"/>
          <p:cNvSpPr txBox="true"/>
          <p:nvPr/>
        </p:nvSpPr>
        <p:spPr>
          <a:xfrm rot="0">
            <a:off x="8729187" y="1505172"/>
            <a:ext cx="2806715" cy="942293"/>
          </a:xfrm>
          <a:prstGeom prst="rect">
            <a:avLst/>
          </a:prstGeom>
        </p:spPr>
        <p:txBody>
          <a:bodyPr anchor="t" rtlCol="false" tIns="0" lIns="0" bIns="0" rIns="0">
            <a:spAutoFit/>
          </a:bodyPr>
          <a:lstStyle/>
          <a:p>
            <a:pPr algn="r">
              <a:lnSpc>
                <a:spcPts val="3741"/>
              </a:lnSpc>
            </a:pPr>
            <a:r>
              <a:rPr lang="en-US" sz="3041">
                <a:solidFill>
                  <a:srgbClr val="FFFFFF"/>
                </a:solidFill>
                <a:latin typeface="HK Grotesk Bold"/>
              </a:rPr>
              <a:t>Enhancement and Analysis:</a:t>
            </a:r>
          </a:p>
        </p:txBody>
      </p:sp>
      <p:sp>
        <p:nvSpPr>
          <p:cNvPr name="TextBox 17" id="17"/>
          <p:cNvSpPr txBox="true"/>
          <p:nvPr/>
        </p:nvSpPr>
        <p:spPr>
          <a:xfrm rot="0">
            <a:off x="7612382" y="2245589"/>
            <a:ext cx="744402" cy="470114"/>
          </a:xfrm>
          <a:prstGeom prst="rect">
            <a:avLst/>
          </a:prstGeom>
        </p:spPr>
        <p:txBody>
          <a:bodyPr anchor="t" rtlCol="false" tIns="0" lIns="0" bIns="0" rIns="0">
            <a:spAutoFit/>
          </a:bodyPr>
          <a:lstStyle/>
          <a:p>
            <a:pPr algn="ctr">
              <a:lnSpc>
                <a:spcPts val="3741"/>
              </a:lnSpc>
            </a:pPr>
            <a:r>
              <a:rPr lang="en-US" sz="3041">
                <a:solidFill>
                  <a:srgbClr val="FFFFFF"/>
                </a:solidFill>
                <a:latin typeface="HK Grotesk Bold"/>
              </a:rPr>
              <a:t>01</a:t>
            </a:r>
          </a:p>
        </p:txBody>
      </p:sp>
      <p:sp>
        <p:nvSpPr>
          <p:cNvPr name="TextBox 18" id="18"/>
          <p:cNvSpPr txBox="true"/>
          <p:nvPr/>
        </p:nvSpPr>
        <p:spPr>
          <a:xfrm rot="0">
            <a:off x="7612382" y="5193273"/>
            <a:ext cx="744402" cy="470114"/>
          </a:xfrm>
          <a:prstGeom prst="rect">
            <a:avLst/>
          </a:prstGeom>
        </p:spPr>
        <p:txBody>
          <a:bodyPr anchor="t" rtlCol="false" tIns="0" lIns="0" bIns="0" rIns="0">
            <a:spAutoFit/>
          </a:bodyPr>
          <a:lstStyle/>
          <a:p>
            <a:pPr algn="ctr">
              <a:lnSpc>
                <a:spcPts val="3741"/>
              </a:lnSpc>
            </a:pPr>
            <a:r>
              <a:rPr lang="en-US" sz="3041">
                <a:solidFill>
                  <a:srgbClr val="FFFFFF"/>
                </a:solidFill>
                <a:latin typeface="HK Grotesk Bold"/>
              </a:rPr>
              <a:t>02</a:t>
            </a:r>
          </a:p>
        </p:txBody>
      </p:sp>
      <p:sp>
        <p:nvSpPr>
          <p:cNvPr name="TextBox 19" id="19"/>
          <p:cNvSpPr txBox="true"/>
          <p:nvPr/>
        </p:nvSpPr>
        <p:spPr>
          <a:xfrm rot="0">
            <a:off x="7612382" y="8057726"/>
            <a:ext cx="744402" cy="470114"/>
          </a:xfrm>
          <a:prstGeom prst="rect">
            <a:avLst/>
          </a:prstGeom>
        </p:spPr>
        <p:txBody>
          <a:bodyPr anchor="t" rtlCol="false" tIns="0" lIns="0" bIns="0" rIns="0">
            <a:spAutoFit/>
          </a:bodyPr>
          <a:lstStyle/>
          <a:p>
            <a:pPr algn="ctr">
              <a:lnSpc>
                <a:spcPts val="3741"/>
              </a:lnSpc>
            </a:pPr>
            <a:r>
              <a:rPr lang="en-US" sz="3041">
                <a:solidFill>
                  <a:srgbClr val="FFFFFF"/>
                </a:solidFill>
                <a:latin typeface="HK Grotesk Bold"/>
              </a:rPr>
              <a:t>03</a:t>
            </a:r>
          </a:p>
        </p:txBody>
      </p:sp>
      <p:sp>
        <p:nvSpPr>
          <p:cNvPr name="TextBox 20" id="20"/>
          <p:cNvSpPr txBox="true"/>
          <p:nvPr/>
        </p:nvSpPr>
        <p:spPr>
          <a:xfrm rot="0">
            <a:off x="8729187" y="4680897"/>
            <a:ext cx="2806715" cy="1414472"/>
          </a:xfrm>
          <a:prstGeom prst="rect">
            <a:avLst/>
          </a:prstGeom>
        </p:spPr>
        <p:txBody>
          <a:bodyPr anchor="t" rtlCol="false" tIns="0" lIns="0" bIns="0" rIns="0">
            <a:spAutoFit/>
          </a:bodyPr>
          <a:lstStyle/>
          <a:p>
            <a:pPr algn="r">
              <a:lnSpc>
                <a:spcPts val="3741"/>
              </a:lnSpc>
            </a:pPr>
            <a:r>
              <a:rPr lang="en-US" sz="3041">
                <a:solidFill>
                  <a:srgbClr val="FFFFFF"/>
                </a:solidFill>
                <a:latin typeface="HK Grotesk Bold"/>
              </a:rPr>
              <a:t> Facilitating Accurate Diagnosis</a:t>
            </a:r>
          </a:p>
        </p:txBody>
      </p:sp>
      <p:sp>
        <p:nvSpPr>
          <p:cNvPr name="TextBox 21" id="21"/>
          <p:cNvSpPr txBox="true"/>
          <p:nvPr/>
        </p:nvSpPr>
        <p:spPr>
          <a:xfrm rot="0">
            <a:off x="8729187" y="7399662"/>
            <a:ext cx="2806715" cy="1414472"/>
          </a:xfrm>
          <a:prstGeom prst="rect">
            <a:avLst/>
          </a:prstGeom>
        </p:spPr>
        <p:txBody>
          <a:bodyPr anchor="t" rtlCol="false" tIns="0" lIns="0" bIns="0" rIns="0">
            <a:spAutoFit/>
          </a:bodyPr>
          <a:lstStyle/>
          <a:p>
            <a:pPr algn="r">
              <a:lnSpc>
                <a:spcPts val="3741"/>
              </a:lnSpc>
            </a:pPr>
            <a:r>
              <a:rPr lang="en-US" sz="3041">
                <a:solidFill>
                  <a:srgbClr val="FFFFFF"/>
                </a:solidFill>
                <a:latin typeface="HK Grotesk Bold"/>
              </a:rPr>
              <a:t>Integration with Machine Learning:</a:t>
            </a:r>
          </a:p>
        </p:txBody>
      </p:sp>
      <p:sp>
        <p:nvSpPr>
          <p:cNvPr name="TextBox 22" id="22"/>
          <p:cNvSpPr txBox="true"/>
          <p:nvPr/>
        </p:nvSpPr>
        <p:spPr>
          <a:xfrm rot="0">
            <a:off x="12612561" y="1342281"/>
            <a:ext cx="3949805" cy="2385300"/>
          </a:xfrm>
          <a:prstGeom prst="rect">
            <a:avLst/>
          </a:prstGeom>
        </p:spPr>
        <p:txBody>
          <a:bodyPr anchor="t" rtlCol="false" tIns="0" lIns="0" bIns="0" rIns="0">
            <a:spAutoFit/>
          </a:bodyPr>
          <a:lstStyle/>
          <a:p>
            <a:pPr>
              <a:lnSpc>
                <a:spcPts val="3161"/>
              </a:lnSpc>
            </a:pPr>
            <a:r>
              <a:rPr lang="en-US" sz="2591">
                <a:solidFill>
                  <a:srgbClr val="FFFFFF"/>
                </a:solidFill>
                <a:latin typeface="HK Grotesk Light"/>
              </a:rPr>
              <a:t>DIP improves the quality of medical images, including chest X-rays, by enhancing the visibility of critical features for detailed analysis.</a:t>
            </a:r>
          </a:p>
        </p:txBody>
      </p:sp>
      <p:sp>
        <p:nvSpPr>
          <p:cNvPr name="TextBox 23" id="23"/>
          <p:cNvSpPr txBox="true"/>
          <p:nvPr/>
        </p:nvSpPr>
        <p:spPr>
          <a:xfrm rot="0">
            <a:off x="12612561" y="4473374"/>
            <a:ext cx="3949805" cy="1988241"/>
          </a:xfrm>
          <a:prstGeom prst="rect">
            <a:avLst/>
          </a:prstGeom>
        </p:spPr>
        <p:txBody>
          <a:bodyPr anchor="t" rtlCol="false" tIns="0" lIns="0" bIns="0" rIns="0">
            <a:spAutoFit/>
          </a:bodyPr>
          <a:lstStyle/>
          <a:p>
            <a:pPr>
              <a:lnSpc>
                <a:spcPts val="3161"/>
              </a:lnSpc>
            </a:pPr>
            <a:r>
              <a:rPr lang="en-US" sz="2591">
                <a:solidFill>
                  <a:srgbClr val="FFFFFF"/>
                </a:solidFill>
                <a:latin typeface="HK Grotesk Light"/>
              </a:rPr>
              <a:t>DIP improves image accuracy and detail, aiding in reliable diagnosis, particularly for complicated cases such as pneumonia.</a:t>
            </a:r>
          </a:p>
        </p:txBody>
      </p:sp>
      <p:sp>
        <p:nvSpPr>
          <p:cNvPr name="TextBox 24" id="24"/>
          <p:cNvSpPr txBox="true"/>
          <p:nvPr/>
        </p:nvSpPr>
        <p:spPr>
          <a:xfrm rot="0">
            <a:off x="12612561" y="6984998"/>
            <a:ext cx="3949805" cy="2385300"/>
          </a:xfrm>
          <a:prstGeom prst="rect">
            <a:avLst/>
          </a:prstGeom>
        </p:spPr>
        <p:txBody>
          <a:bodyPr anchor="t" rtlCol="false" tIns="0" lIns="0" bIns="0" rIns="0">
            <a:spAutoFit/>
          </a:bodyPr>
          <a:lstStyle/>
          <a:p>
            <a:pPr>
              <a:lnSpc>
                <a:spcPts val="3161"/>
              </a:lnSpc>
            </a:pPr>
            <a:r>
              <a:rPr lang="en-US" sz="2591">
                <a:solidFill>
                  <a:srgbClr val="FFFFFF"/>
                </a:solidFill>
                <a:latin typeface="HK Grotesk Light"/>
              </a:rPr>
              <a:t>DIP techniques optimize medical images for machine learning models like CNNs, improving their accuracy and effectiveness in subsequent analysis.</a:t>
            </a:r>
          </a:p>
        </p:txBody>
      </p:sp>
      <p:sp>
        <p:nvSpPr>
          <p:cNvPr name="AutoShape 25" id="25"/>
          <p:cNvSpPr/>
          <p:nvPr/>
        </p:nvSpPr>
        <p:spPr>
          <a:xfrm flipV="true">
            <a:off x="12106965" y="1593304"/>
            <a:ext cx="0" cy="1798519"/>
          </a:xfrm>
          <a:prstGeom prst="line">
            <a:avLst/>
          </a:prstGeom>
          <a:ln cap="flat" w="9525">
            <a:solidFill>
              <a:srgbClr val="FFFFFF"/>
            </a:solidFill>
            <a:prstDash val="solid"/>
            <a:headEnd type="none" len="sm" w="sm"/>
            <a:tailEnd type="none" len="sm" w="sm"/>
          </a:ln>
        </p:spPr>
      </p:sp>
      <p:sp>
        <p:nvSpPr>
          <p:cNvPr name="AutoShape 26" id="26"/>
          <p:cNvSpPr/>
          <p:nvPr/>
        </p:nvSpPr>
        <p:spPr>
          <a:xfrm flipV="true">
            <a:off x="12106965" y="4690422"/>
            <a:ext cx="0" cy="1404947"/>
          </a:xfrm>
          <a:prstGeom prst="line">
            <a:avLst/>
          </a:prstGeom>
          <a:ln cap="flat" w="9525">
            <a:solidFill>
              <a:srgbClr val="FFFFFF"/>
            </a:solidFill>
            <a:prstDash val="solid"/>
            <a:headEnd type="none" len="sm" w="sm"/>
            <a:tailEnd type="none" len="sm" w="sm"/>
          </a:ln>
        </p:spPr>
      </p:sp>
      <p:sp>
        <p:nvSpPr>
          <p:cNvPr name="AutoShape 27" id="27"/>
          <p:cNvSpPr/>
          <p:nvPr/>
        </p:nvSpPr>
        <p:spPr>
          <a:xfrm flipV="true">
            <a:off x="12106965" y="7409187"/>
            <a:ext cx="0" cy="1184597"/>
          </a:xfrm>
          <a:prstGeom prst="line">
            <a:avLst/>
          </a:prstGeom>
          <a:ln cap="flat" w="952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sp>
        <p:nvSpPr>
          <p:cNvPr name="Freeform 3" id="3"/>
          <p:cNvSpPr/>
          <p:nvPr/>
        </p:nvSpPr>
        <p:spPr>
          <a:xfrm flipH="false" flipV="false" rot="0">
            <a:off x="8040191" y="1625293"/>
            <a:ext cx="9903079" cy="7244370"/>
          </a:xfrm>
          <a:custGeom>
            <a:avLst/>
            <a:gdLst/>
            <a:ahLst/>
            <a:cxnLst/>
            <a:rect r="r" b="b" t="t" l="l"/>
            <a:pathLst>
              <a:path h="7244370" w="9903079">
                <a:moveTo>
                  <a:pt x="0" y="0"/>
                </a:moveTo>
                <a:lnTo>
                  <a:pt x="9903079" y="0"/>
                </a:lnTo>
                <a:lnTo>
                  <a:pt x="9903079" y="7244371"/>
                </a:lnTo>
                <a:lnTo>
                  <a:pt x="0" y="7244371"/>
                </a:lnTo>
                <a:lnTo>
                  <a:pt x="0" y="0"/>
                </a:lnTo>
                <a:close/>
              </a:path>
            </a:pathLst>
          </a:custGeom>
          <a:blipFill>
            <a:blip r:embed="rId3"/>
            <a:stretch>
              <a:fillRect l="0" t="0" r="0" b="0"/>
            </a:stretch>
          </a:blipFill>
        </p:spPr>
      </p:sp>
      <p:sp>
        <p:nvSpPr>
          <p:cNvPr name="TextBox 4" id="4"/>
          <p:cNvSpPr txBox="true"/>
          <p:nvPr/>
        </p:nvSpPr>
        <p:spPr>
          <a:xfrm rot="0">
            <a:off x="1073469" y="709941"/>
            <a:ext cx="6538912"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DATASET</a:t>
            </a:r>
          </a:p>
          <a:p>
            <a:pPr>
              <a:lnSpc>
                <a:spcPts val="7244"/>
              </a:lnSpc>
            </a:pPr>
            <a:r>
              <a:rPr lang="en-US" sz="6300">
                <a:solidFill>
                  <a:srgbClr val="FFFFFF"/>
                </a:solidFill>
                <a:latin typeface="HK Grotesk Bold"/>
              </a:rPr>
              <a:t>Description</a:t>
            </a:r>
          </a:p>
        </p:txBody>
      </p:sp>
      <p:sp>
        <p:nvSpPr>
          <p:cNvPr name="TextBox 5" id="5"/>
          <p:cNvSpPr txBox="true"/>
          <p:nvPr/>
        </p:nvSpPr>
        <p:spPr>
          <a:xfrm rot="0">
            <a:off x="820644" y="4185375"/>
            <a:ext cx="6791738" cy="3562332"/>
          </a:xfrm>
          <a:prstGeom prst="rect">
            <a:avLst/>
          </a:prstGeom>
        </p:spPr>
        <p:txBody>
          <a:bodyPr anchor="t" rtlCol="false" tIns="0" lIns="0" bIns="0" rIns="0">
            <a:spAutoFit/>
          </a:bodyPr>
          <a:lstStyle/>
          <a:p>
            <a:pPr>
              <a:lnSpc>
                <a:spcPts val="4072"/>
              </a:lnSpc>
              <a:spcBef>
                <a:spcPct val="0"/>
              </a:spcBef>
            </a:pPr>
            <a:r>
              <a:rPr lang="en-US" sz="3310">
                <a:solidFill>
                  <a:srgbClr val="FFFFFF"/>
                </a:solidFill>
                <a:latin typeface="HK Grotesk Bold"/>
              </a:rPr>
              <a:t>Our dataset consists of 5,863 pediatric chest X-ray images, categorized as 'Pneumonia' and 'Normal'. These images are pre-screened for quality and confirmed by medical experts, ensuring reliable data for model training.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sp>
        <p:nvSpPr>
          <p:cNvPr name="Freeform 3" id="3"/>
          <p:cNvSpPr/>
          <p:nvPr/>
        </p:nvSpPr>
        <p:spPr>
          <a:xfrm flipH="false" flipV="false" rot="0">
            <a:off x="9144000" y="937794"/>
            <a:ext cx="9676930" cy="8320506"/>
          </a:xfrm>
          <a:custGeom>
            <a:avLst/>
            <a:gdLst/>
            <a:ahLst/>
            <a:cxnLst/>
            <a:rect r="r" b="b" t="t" l="l"/>
            <a:pathLst>
              <a:path h="8320506" w="9676930">
                <a:moveTo>
                  <a:pt x="0" y="0"/>
                </a:moveTo>
                <a:lnTo>
                  <a:pt x="9676930" y="0"/>
                </a:lnTo>
                <a:lnTo>
                  <a:pt x="9676930" y="8320506"/>
                </a:lnTo>
                <a:lnTo>
                  <a:pt x="0" y="8320506"/>
                </a:lnTo>
                <a:lnTo>
                  <a:pt x="0" y="0"/>
                </a:lnTo>
                <a:close/>
              </a:path>
            </a:pathLst>
          </a:custGeom>
          <a:blipFill>
            <a:blip r:embed="rId3"/>
            <a:stretch>
              <a:fillRect l="0" t="0" r="0" b="0"/>
            </a:stretch>
          </a:blipFill>
        </p:spPr>
      </p:sp>
      <p:sp>
        <p:nvSpPr>
          <p:cNvPr name="TextBox 4" id="4"/>
          <p:cNvSpPr txBox="true"/>
          <p:nvPr/>
        </p:nvSpPr>
        <p:spPr>
          <a:xfrm rot="0">
            <a:off x="1073469" y="709941"/>
            <a:ext cx="6538912"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DATASET</a:t>
            </a:r>
          </a:p>
          <a:p>
            <a:pPr>
              <a:lnSpc>
                <a:spcPts val="7244"/>
              </a:lnSpc>
            </a:pPr>
            <a:r>
              <a:rPr lang="en-US" sz="6300">
                <a:solidFill>
                  <a:srgbClr val="FFFFFF"/>
                </a:solidFill>
                <a:latin typeface="HK Grotesk Bold"/>
              </a:rPr>
              <a:t>Description</a:t>
            </a:r>
          </a:p>
        </p:txBody>
      </p:sp>
      <p:sp>
        <p:nvSpPr>
          <p:cNvPr name="TextBox 5" id="5"/>
          <p:cNvSpPr txBox="true"/>
          <p:nvPr/>
        </p:nvSpPr>
        <p:spPr>
          <a:xfrm rot="0">
            <a:off x="820644" y="4185375"/>
            <a:ext cx="6791738" cy="1530391"/>
          </a:xfrm>
          <a:prstGeom prst="rect">
            <a:avLst/>
          </a:prstGeom>
        </p:spPr>
        <p:txBody>
          <a:bodyPr anchor="t" rtlCol="false" tIns="0" lIns="0" bIns="0" rIns="0">
            <a:spAutoFit/>
          </a:bodyPr>
          <a:lstStyle/>
          <a:p>
            <a:pPr>
              <a:lnSpc>
                <a:spcPts val="4072"/>
              </a:lnSpc>
              <a:spcBef>
                <a:spcPct val="0"/>
              </a:spcBef>
            </a:pPr>
            <a:r>
              <a:rPr lang="en-US" sz="3310">
                <a:solidFill>
                  <a:srgbClr val="FFFFFF"/>
                </a:solidFill>
                <a:latin typeface="HK Grotesk Bold"/>
              </a:rPr>
              <a:t>We have 90.6% of training images, 8.9% of test images and only 0.6% of validation images.</a:t>
            </a:r>
          </a:p>
        </p:txBody>
      </p:sp>
      <p:sp>
        <p:nvSpPr>
          <p:cNvPr name="TextBox 6" id="6"/>
          <p:cNvSpPr txBox="true"/>
          <p:nvPr/>
        </p:nvSpPr>
        <p:spPr>
          <a:xfrm rot="0">
            <a:off x="820644" y="6203688"/>
            <a:ext cx="6791738" cy="371814"/>
          </a:xfrm>
          <a:prstGeom prst="rect">
            <a:avLst/>
          </a:prstGeom>
        </p:spPr>
        <p:txBody>
          <a:bodyPr anchor="t" rtlCol="false" tIns="0" lIns="0" bIns="0" rIns="0">
            <a:spAutoFit/>
          </a:bodyPr>
          <a:lstStyle/>
          <a:p>
            <a:pPr>
              <a:lnSpc>
                <a:spcPts val="2965"/>
              </a:lnSpc>
              <a:spcBef>
                <a:spcPct val="0"/>
              </a:spcBef>
            </a:pPr>
            <a:r>
              <a:rPr lang="en-US" sz="2410">
                <a:solidFill>
                  <a:srgbClr val="FFFFFF"/>
                </a:solidFill>
                <a:latin typeface="HK Grotesk Bold"/>
              </a:rPr>
              <a:t>That’s why we need to do data augmentation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sp>
        <p:nvSpPr>
          <p:cNvPr name="Freeform 3" id="3"/>
          <p:cNvSpPr/>
          <p:nvPr/>
        </p:nvSpPr>
        <p:spPr>
          <a:xfrm flipH="false" flipV="false" rot="0">
            <a:off x="11123539" y="163430"/>
            <a:ext cx="6553961" cy="4040995"/>
          </a:xfrm>
          <a:custGeom>
            <a:avLst/>
            <a:gdLst/>
            <a:ahLst/>
            <a:cxnLst/>
            <a:rect r="r" b="b" t="t" l="l"/>
            <a:pathLst>
              <a:path h="4040995" w="6553961">
                <a:moveTo>
                  <a:pt x="0" y="0"/>
                </a:moveTo>
                <a:lnTo>
                  <a:pt x="6553961" y="0"/>
                </a:lnTo>
                <a:lnTo>
                  <a:pt x="6553961" y="4040995"/>
                </a:lnTo>
                <a:lnTo>
                  <a:pt x="0" y="4040995"/>
                </a:lnTo>
                <a:lnTo>
                  <a:pt x="0" y="0"/>
                </a:lnTo>
                <a:close/>
              </a:path>
            </a:pathLst>
          </a:custGeom>
          <a:blipFill>
            <a:blip r:embed="rId3"/>
            <a:stretch>
              <a:fillRect l="0" t="0" r="0" b="0"/>
            </a:stretch>
          </a:blipFill>
        </p:spPr>
      </p:sp>
      <p:sp>
        <p:nvSpPr>
          <p:cNvPr name="Freeform 4" id="4"/>
          <p:cNvSpPr/>
          <p:nvPr/>
        </p:nvSpPr>
        <p:spPr>
          <a:xfrm flipH="false" flipV="false" rot="0">
            <a:off x="11123539" y="4965007"/>
            <a:ext cx="4732578" cy="4828982"/>
          </a:xfrm>
          <a:custGeom>
            <a:avLst/>
            <a:gdLst/>
            <a:ahLst/>
            <a:cxnLst/>
            <a:rect r="r" b="b" t="t" l="l"/>
            <a:pathLst>
              <a:path h="4828982" w="4732578">
                <a:moveTo>
                  <a:pt x="0" y="0"/>
                </a:moveTo>
                <a:lnTo>
                  <a:pt x="4732578" y="0"/>
                </a:lnTo>
                <a:lnTo>
                  <a:pt x="4732578" y="4828983"/>
                </a:lnTo>
                <a:lnTo>
                  <a:pt x="0" y="4828983"/>
                </a:lnTo>
                <a:lnTo>
                  <a:pt x="0" y="0"/>
                </a:lnTo>
                <a:close/>
              </a:path>
            </a:pathLst>
          </a:custGeom>
          <a:blipFill>
            <a:blip r:embed="rId4"/>
            <a:stretch>
              <a:fillRect l="0" t="0" r="0" b="0"/>
            </a:stretch>
          </a:blipFill>
        </p:spPr>
      </p:sp>
      <p:sp>
        <p:nvSpPr>
          <p:cNvPr name="TextBox 5" id="5"/>
          <p:cNvSpPr txBox="true"/>
          <p:nvPr/>
        </p:nvSpPr>
        <p:spPr>
          <a:xfrm rot="0">
            <a:off x="820644" y="1440270"/>
            <a:ext cx="6538912" cy="27641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Preparing Images for the Model</a:t>
            </a:r>
          </a:p>
          <a:p>
            <a:pPr>
              <a:lnSpc>
                <a:spcPts val="7244"/>
              </a:lnSpc>
            </a:pPr>
          </a:p>
        </p:txBody>
      </p:sp>
      <p:sp>
        <p:nvSpPr>
          <p:cNvPr name="TextBox 6" id="6"/>
          <p:cNvSpPr txBox="true"/>
          <p:nvPr/>
        </p:nvSpPr>
        <p:spPr>
          <a:xfrm rot="0">
            <a:off x="820644" y="3813900"/>
            <a:ext cx="6791738" cy="5594274"/>
          </a:xfrm>
          <a:prstGeom prst="rect">
            <a:avLst/>
          </a:prstGeom>
        </p:spPr>
        <p:txBody>
          <a:bodyPr anchor="t" rtlCol="false" tIns="0" lIns="0" bIns="0" rIns="0">
            <a:spAutoFit/>
          </a:bodyPr>
          <a:lstStyle/>
          <a:p>
            <a:pPr>
              <a:lnSpc>
                <a:spcPts val="4072"/>
              </a:lnSpc>
            </a:pPr>
            <a:r>
              <a:rPr lang="en-US" sz="3310">
                <a:solidFill>
                  <a:srgbClr val="FFFFFF"/>
                </a:solidFill>
                <a:latin typeface="HK Grotesk Bold"/>
              </a:rPr>
              <a:t>The raw X-ray images undergo several preprocessing steps:</a:t>
            </a:r>
          </a:p>
          <a:p>
            <a:pPr>
              <a:lnSpc>
                <a:spcPts val="4072"/>
              </a:lnSpc>
            </a:pPr>
            <a:r>
              <a:rPr lang="en-US" sz="3310">
                <a:solidFill>
                  <a:srgbClr val="FFFFFF"/>
                </a:solidFill>
                <a:latin typeface="HK Grotesk Bold"/>
              </a:rPr>
              <a:t> </a:t>
            </a:r>
          </a:p>
          <a:p>
            <a:pPr>
              <a:lnSpc>
                <a:spcPts val="4072"/>
              </a:lnSpc>
            </a:pPr>
            <a:r>
              <a:rPr lang="en-US" sz="3310">
                <a:solidFill>
                  <a:srgbClr val="FFFFFF"/>
                </a:solidFill>
                <a:latin typeface="HK Grotesk Bold"/>
              </a:rPr>
              <a:t>1. Grayscale conversion to reduce complexity</a:t>
            </a:r>
          </a:p>
          <a:p>
            <a:pPr>
              <a:lnSpc>
                <a:spcPts val="4072"/>
              </a:lnSpc>
            </a:pPr>
            <a:r>
              <a:rPr lang="en-US" sz="3310">
                <a:solidFill>
                  <a:srgbClr val="FFFFFF"/>
                </a:solidFill>
                <a:latin typeface="HK Grotesk Bold"/>
              </a:rPr>
              <a:t>2. Resizing to standard dimensions (150x150) for uniformity</a:t>
            </a:r>
          </a:p>
          <a:p>
            <a:pPr>
              <a:lnSpc>
                <a:spcPts val="4072"/>
              </a:lnSpc>
              <a:spcBef>
                <a:spcPct val="0"/>
              </a:spcBef>
            </a:pPr>
            <a:r>
              <a:rPr lang="en-US" sz="3310">
                <a:solidFill>
                  <a:srgbClr val="FFFFFF"/>
                </a:solidFill>
                <a:latin typeface="HK Grotesk Bold"/>
              </a:rPr>
              <a:t>3. Normalization to scale pixel values, making the model training more efficient and stable.</a:t>
            </a:r>
          </a:p>
          <a:p>
            <a:pPr>
              <a:lnSpc>
                <a:spcPts val="407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sp>
        <p:nvSpPr>
          <p:cNvPr name="Freeform 3" id="3"/>
          <p:cNvSpPr/>
          <p:nvPr/>
        </p:nvSpPr>
        <p:spPr>
          <a:xfrm flipH="false" flipV="false" rot="0">
            <a:off x="7612382" y="2098071"/>
            <a:ext cx="13069740" cy="6216591"/>
          </a:xfrm>
          <a:custGeom>
            <a:avLst/>
            <a:gdLst/>
            <a:ahLst/>
            <a:cxnLst/>
            <a:rect r="r" b="b" t="t" l="l"/>
            <a:pathLst>
              <a:path h="6216591" w="13069740">
                <a:moveTo>
                  <a:pt x="0" y="0"/>
                </a:moveTo>
                <a:lnTo>
                  <a:pt x="13069740" y="0"/>
                </a:lnTo>
                <a:lnTo>
                  <a:pt x="13069740" y="6216591"/>
                </a:lnTo>
                <a:lnTo>
                  <a:pt x="0" y="6216591"/>
                </a:lnTo>
                <a:lnTo>
                  <a:pt x="0" y="0"/>
                </a:lnTo>
                <a:close/>
              </a:path>
            </a:pathLst>
          </a:custGeom>
          <a:blipFill>
            <a:blip r:embed="rId3"/>
            <a:stretch>
              <a:fillRect l="0" t="0" r="0" b="0"/>
            </a:stretch>
          </a:blipFill>
        </p:spPr>
      </p:sp>
      <p:sp>
        <p:nvSpPr>
          <p:cNvPr name="TextBox 4" id="4"/>
          <p:cNvSpPr txBox="true"/>
          <p:nvPr/>
        </p:nvSpPr>
        <p:spPr>
          <a:xfrm rot="0">
            <a:off x="820644" y="1440270"/>
            <a:ext cx="6538912" cy="27641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Enhancing the Dataset with Augmentation</a:t>
            </a:r>
          </a:p>
        </p:txBody>
      </p:sp>
      <p:sp>
        <p:nvSpPr>
          <p:cNvPr name="TextBox 5" id="5"/>
          <p:cNvSpPr txBox="true"/>
          <p:nvPr/>
        </p:nvSpPr>
        <p:spPr>
          <a:xfrm rot="0">
            <a:off x="820644" y="4752330"/>
            <a:ext cx="6791738" cy="3562332"/>
          </a:xfrm>
          <a:prstGeom prst="rect">
            <a:avLst/>
          </a:prstGeom>
        </p:spPr>
        <p:txBody>
          <a:bodyPr anchor="t" rtlCol="false" tIns="0" lIns="0" bIns="0" rIns="0">
            <a:spAutoFit/>
          </a:bodyPr>
          <a:lstStyle/>
          <a:p>
            <a:pPr>
              <a:lnSpc>
                <a:spcPts val="4072"/>
              </a:lnSpc>
              <a:spcBef>
                <a:spcPct val="0"/>
              </a:spcBef>
            </a:pPr>
            <a:r>
              <a:rPr lang="en-US" sz="3310">
                <a:solidFill>
                  <a:srgbClr val="FFFFFF"/>
                </a:solidFill>
                <a:latin typeface="HK Grotesk Bold"/>
              </a:rPr>
              <a:t>To address data imbalance and improve model generalization, we employ data augmentation techniques like rotation, zooming, and flipping. This enriches our dataset, providing a more robust training environment for the CNN.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67223" t="-20277" r="-50521" b="-2203"/>
            </a:stretch>
          </a:blipFill>
        </p:spPr>
      </p:sp>
      <p:sp>
        <p:nvSpPr>
          <p:cNvPr name="Freeform 3" id="3"/>
          <p:cNvSpPr/>
          <p:nvPr/>
        </p:nvSpPr>
        <p:spPr>
          <a:xfrm flipH="false" flipV="false" rot="0">
            <a:off x="8025134" y="1278954"/>
            <a:ext cx="10262866" cy="7979346"/>
          </a:xfrm>
          <a:custGeom>
            <a:avLst/>
            <a:gdLst/>
            <a:ahLst/>
            <a:cxnLst/>
            <a:rect r="r" b="b" t="t" l="l"/>
            <a:pathLst>
              <a:path h="7979346" w="10262866">
                <a:moveTo>
                  <a:pt x="0" y="0"/>
                </a:moveTo>
                <a:lnTo>
                  <a:pt x="10262866" y="0"/>
                </a:lnTo>
                <a:lnTo>
                  <a:pt x="10262866" y="7979346"/>
                </a:lnTo>
                <a:lnTo>
                  <a:pt x="0" y="7979346"/>
                </a:lnTo>
                <a:lnTo>
                  <a:pt x="0" y="0"/>
                </a:lnTo>
                <a:close/>
              </a:path>
            </a:pathLst>
          </a:custGeom>
          <a:blipFill>
            <a:blip r:embed="rId3"/>
            <a:stretch>
              <a:fillRect l="0" t="0" r="0" b="0"/>
            </a:stretch>
          </a:blipFill>
        </p:spPr>
      </p:sp>
      <p:sp>
        <p:nvSpPr>
          <p:cNvPr name="TextBox 4" id="4"/>
          <p:cNvSpPr txBox="true"/>
          <p:nvPr/>
        </p:nvSpPr>
        <p:spPr>
          <a:xfrm rot="0">
            <a:off x="820644" y="1440270"/>
            <a:ext cx="6538912"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Designing the CNN Model</a:t>
            </a:r>
          </a:p>
        </p:txBody>
      </p:sp>
      <p:sp>
        <p:nvSpPr>
          <p:cNvPr name="TextBox 5" id="5"/>
          <p:cNvSpPr txBox="true"/>
          <p:nvPr/>
        </p:nvSpPr>
        <p:spPr>
          <a:xfrm rot="0">
            <a:off x="694231" y="4062871"/>
            <a:ext cx="6791738" cy="4070318"/>
          </a:xfrm>
          <a:prstGeom prst="rect">
            <a:avLst/>
          </a:prstGeom>
        </p:spPr>
        <p:txBody>
          <a:bodyPr anchor="t" rtlCol="false" tIns="0" lIns="0" bIns="0" rIns="0">
            <a:spAutoFit/>
          </a:bodyPr>
          <a:lstStyle/>
          <a:p>
            <a:pPr>
              <a:lnSpc>
                <a:spcPts val="4072"/>
              </a:lnSpc>
              <a:spcBef>
                <a:spcPct val="0"/>
              </a:spcBef>
            </a:pPr>
            <a:r>
              <a:rPr lang="en-US" sz="3310">
                <a:solidFill>
                  <a:srgbClr val="FFFFFF"/>
                </a:solidFill>
                <a:latin typeface="HK Grotesk Bold"/>
              </a:rPr>
              <a:t>Our CNN architecture comprises convolutional layers for feature extraction, pooling layers for dimensionality reduction, and dense layers for classification. Each layer's purpose is to progressively abstract and identify pneumonia indicators in X-ray images.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4000500" y="-4000500"/>
            <a:ext cx="10287000" cy="18288000"/>
          </a:xfrm>
          <a:custGeom>
            <a:avLst/>
            <a:gdLst/>
            <a:ahLst/>
            <a:cxnLst/>
            <a:rect r="r" b="b" t="t" l="l"/>
            <a:pathLst>
              <a:path h="18288000" w="10287000">
                <a:moveTo>
                  <a:pt x="10287000" y="18288000"/>
                </a:moveTo>
                <a:lnTo>
                  <a:pt x="10287000" y="0"/>
                </a:lnTo>
                <a:lnTo>
                  <a:pt x="0" y="0"/>
                </a:lnTo>
                <a:lnTo>
                  <a:pt x="0" y="18288000"/>
                </a:lnTo>
                <a:lnTo>
                  <a:pt x="10287000" y="18288000"/>
                </a:lnTo>
                <a:close/>
              </a:path>
            </a:pathLst>
          </a:custGeom>
          <a:blipFill>
            <a:blip r:embed="rId2"/>
            <a:stretch>
              <a:fillRect l="-76013" t="-64342" r="-118288" b="-1201"/>
            </a:stretch>
          </a:blipFill>
        </p:spPr>
      </p:sp>
      <p:grpSp>
        <p:nvGrpSpPr>
          <p:cNvPr name="Group 3" id="3"/>
          <p:cNvGrpSpPr/>
          <p:nvPr/>
        </p:nvGrpSpPr>
        <p:grpSpPr>
          <a:xfrm rot="0">
            <a:off x="612381" y="4055110"/>
            <a:ext cx="4281453" cy="1034962"/>
            <a:chOff x="0" y="0"/>
            <a:chExt cx="2731956" cy="660400"/>
          </a:xfrm>
        </p:grpSpPr>
        <p:sp>
          <p:nvSpPr>
            <p:cNvPr name="Freeform 4" id="4"/>
            <p:cNvSpPr/>
            <p:nvPr/>
          </p:nvSpPr>
          <p:spPr>
            <a:xfrm flipH="false" flipV="false" rot="0">
              <a:off x="0" y="0"/>
              <a:ext cx="2731956" cy="660400"/>
            </a:xfrm>
            <a:custGeom>
              <a:avLst/>
              <a:gdLst/>
              <a:ahLst/>
              <a:cxnLst/>
              <a:rect r="r" b="b" t="t" l="l"/>
              <a:pathLst>
                <a:path h="660400" w="2731956">
                  <a:moveTo>
                    <a:pt x="2607496" y="660400"/>
                  </a:moveTo>
                  <a:lnTo>
                    <a:pt x="124460" y="660400"/>
                  </a:lnTo>
                  <a:cubicBezTo>
                    <a:pt x="55880" y="660400"/>
                    <a:pt x="0" y="604520"/>
                    <a:pt x="0" y="535940"/>
                  </a:cubicBezTo>
                  <a:lnTo>
                    <a:pt x="0" y="124460"/>
                  </a:lnTo>
                  <a:cubicBezTo>
                    <a:pt x="0" y="55880"/>
                    <a:pt x="55880" y="0"/>
                    <a:pt x="124460" y="0"/>
                  </a:cubicBezTo>
                  <a:lnTo>
                    <a:pt x="2607496" y="0"/>
                  </a:lnTo>
                  <a:cubicBezTo>
                    <a:pt x="2676076" y="0"/>
                    <a:pt x="2731956" y="55880"/>
                    <a:pt x="2731956" y="124460"/>
                  </a:cubicBezTo>
                  <a:lnTo>
                    <a:pt x="2731956" y="535940"/>
                  </a:lnTo>
                  <a:cubicBezTo>
                    <a:pt x="2731956" y="604520"/>
                    <a:pt x="2676076" y="660400"/>
                    <a:pt x="2607496" y="660400"/>
                  </a:cubicBezTo>
                  <a:close/>
                </a:path>
              </a:pathLst>
            </a:custGeom>
            <a:solidFill>
              <a:srgbClr val="6968D4"/>
            </a:solidFill>
          </p:spPr>
        </p:sp>
      </p:grpSp>
      <p:sp>
        <p:nvSpPr>
          <p:cNvPr name="Freeform 5" id="5"/>
          <p:cNvSpPr/>
          <p:nvPr/>
        </p:nvSpPr>
        <p:spPr>
          <a:xfrm flipH="false" flipV="false" rot="0">
            <a:off x="833954" y="8745358"/>
            <a:ext cx="913037" cy="1025884"/>
          </a:xfrm>
          <a:custGeom>
            <a:avLst/>
            <a:gdLst/>
            <a:ahLst/>
            <a:cxnLst/>
            <a:rect r="r" b="b" t="t" l="l"/>
            <a:pathLst>
              <a:path h="1025884" w="913037">
                <a:moveTo>
                  <a:pt x="0" y="0"/>
                </a:moveTo>
                <a:lnTo>
                  <a:pt x="913037" y="0"/>
                </a:lnTo>
                <a:lnTo>
                  <a:pt x="913037" y="1025884"/>
                </a:lnTo>
                <a:lnTo>
                  <a:pt x="0" y="10258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275811" y="3678095"/>
            <a:ext cx="11827826" cy="6378104"/>
          </a:xfrm>
          <a:custGeom>
            <a:avLst/>
            <a:gdLst/>
            <a:ahLst/>
            <a:cxnLst/>
            <a:rect r="r" b="b" t="t" l="l"/>
            <a:pathLst>
              <a:path h="6378104" w="11827826">
                <a:moveTo>
                  <a:pt x="0" y="0"/>
                </a:moveTo>
                <a:lnTo>
                  <a:pt x="11827825" y="0"/>
                </a:lnTo>
                <a:lnTo>
                  <a:pt x="11827825" y="6378104"/>
                </a:lnTo>
                <a:lnTo>
                  <a:pt x="0" y="6378104"/>
                </a:lnTo>
                <a:lnTo>
                  <a:pt x="0" y="0"/>
                </a:lnTo>
                <a:close/>
              </a:path>
            </a:pathLst>
          </a:custGeom>
          <a:blipFill>
            <a:blip r:embed="rId5"/>
            <a:stretch>
              <a:fillRect l="0" t="0" r="0" b="0"/>
            </a:stretch>
          </a:blipFill>
        </p:spPr>
      </p:sp>
      <p:sp>
        <p:nvSpPr>
          <p:cNvPr name="TextBox 7" id="7"/>
          <p:cNvSpPr txBox="true"/>
          <p:nvPr/>
        </p:nvSpPr>
        <p:spPr>
          <a:xfrm rot="0">
            <a:off x="833954" y="4280809"/>
            <a:ext cx="4347906" cy="554990"/>
          </a:xfrm>
          <a:prstGeom prst="rect">
            <a:avLst/>
          </a:prstGeom>
        </p:spPr>
        <p:txBody>
          <a:bodyPr anchor="t" rtlCol="false" tIns="0" lIns="0" bIns="0" rIns="0">
            <a:spAutoFit/>
          </a:bodyPr>
          <a:lstStyle/>
          <a:p>
            <a:pPr>
              <a:lnSpc>
                <a:spcPts val="4480"/>
              </a:lnSpc>
            </a:pPr>
            <a:r>
              <a:rPr lang="en-US" sz="3500">
                <a:solidFill>
                  <a:srgbClr val="FFFFFF"/>
                </a:solidFill>
                <a:latin typeface="HK Grotesk Medium"/>
              </a:rPr>
              <a:t>No stopping criteria</a:t>
            </a:r>
          </a:p>
        </p:txBody>
      </p:sp>
      <p:sp>
        <p:nvSpPr>
          <p:cNvPr name="TextBox 8" id="8"/>
          <p:cNvSpPr txBox="true"/>
          <p:nvPr/>
        </p:nvSpPr>
        <p:spPr>
          <a:xfrm rot="0">
            <a:off x="1605387" y="835525"/>
            <a:ext cx="9340848" cy="1849755"/>
          </a:xfrm>
          <a:prstGeom prst="rect">
            <a:avLst/>
          </a:prstGeom>
        </p:spPr>
        <p:txBody>
          <a:bodyPr anchor="t" rtlCol="false" tIns="0" lIns="0" bIns="0" rIns="0">
            <a:spAutoFit/>
          </a:bodyPr>
          <a:lstStyle/>
          <a:p>
            <a:pPr>
              <a:lnSpc>
                <a:spcPts val="7244"/>
              </a:lnSpc>
            </a:pPr>
            <a:r>
              <a:rPr lang="en-US" sz="6300">
                <a:solidFill>
                  <a:srgbClr val="FFFFFF"/>
                </a:solidFill>
                <a:latin typeface="HK Grotesk Bold"/>
              </a:rPr>
              <a:t>Training and validation accuracy vs loss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DAF4FNTgLGI</dc:identifier>
  <dcterms:modified xsi:type="dcterms:W3CDTF">2011-08-01T06:04:30Z</dcterms:modified>
  <cp:revision>1</cp:revision>
  <dc:title>All Entertainment Application</dc:title>
</cp:coreProperties>
</file>